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av" ContentType="audio/wav"/>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69" r:id="rId2"/>
    <p:sldId id="268" r:id="rId3"/>
    <p:sldId id="256" r:id="rId4"/>
    <p:sldId id="258" r:id="rId5"/>
    <p:sldId id="259" r:id="rId6"/>
    <p:sldId id="257" r:id="rId7"/>
    <p:sldId id="263" r:id="rId8"/>
    <p:sldId id="261" r:id="rId9"/>
    <p:sldId id="270" r:id="rId10"/>
    <p:sldId id="265" r:id="rId11"/>
    <p:sldId id="267"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91652" autoAdjust="0"/>
  </p:normalViewPr>
  <p:slideViewPr>
    <p:cSldViewPr>
      <p:cViewPr>
        <p:scale>
          <a:sx n="60" d="100"/>
          <a:sy n="60" d="100"/>
        </p:scale>
        <p:origin x="-1620" y="-24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808737-45BE-446F-ADD2-00F41AD99BFB}" type="datetimeFigureOut">
              <a:rPr lang="en-GB" smtClean="0"/>
              <a:t>12/07/2013</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9ABCDA-A8B0-4EDF-91EF-312E666CEF90}" type="slidenum">
              <a:rPr lang="en-GB" smtClean="0"/>
              <a:t>‹#›</a:t>
            </a:fld>
            <a:endParaRPr lang="en-GB"/>
          </a:p>
        </p:txBody>
      </p:sp>
    </p:spTree>
    <p:extLst>
      <p:ext uri="{BB962C8B-B14F-4D97-AF65-F5344CB8AC3E}">
        <p14:creationId xmlns:p14="http://schemas.microsoft.com/office/powerpoint/2010/main" val="1997733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D9ABCDA-A8B0-4EDF-91EF-312E666CEF90}" type="slidenum">
              <a:rPr lang="en-GB" smtClean="0"/>
              <a:t>1</a:t>
            </a:fld>
            <a:endParaRPr lang="en-GB"/>
          </a:p>
        </p:txBody>
      </p:sp>
    </p:spTree>
    <p:extLst>
      <p:ext uri="{BB962C8B-B14F-4D97-AF65-F5344CB8AC3E}">
        <p14:creationId xmlns:p14="http://schemas.microsoft.com/office/powerpoint/2010/main" val="3172478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D9ABCDA-A8B0-4EDF-91EF-312E666CEF90}" type="slidenum">
              <a:rPr lang="en-GB" smtClean="0"/>
              <a:t>2</a:t>
            </a:fld>
            <a:endParaRPr lang="en-GB"/>
          </a:p>
        </p:txBody>
      </p:sp>
    </p:spTree>
    <p:extLst>
      <p:ext uri="{BB962C8B-B14F-4D97-AF65-F5344CB8AC3E}">
        <p14:creationId xmlns:p14="http://schemas.microsoft.com/office/powerpoint/2010/main" val="3172478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D9ABCDA-A8B0-4EDF-91EF-312E666CEF90}" type="slidenum">
              <a:rPr lang="en-GB" smtClean="0"/>
              <a:t>3</a:t>
            </a:fld>
            <a:endParaRPr lang="en-GB"/>
          </a:p>
        </p:txBody>
      </p:sp>
    </p:spTree>
    <p:extLst>
      <p:ext uri="{BB962C8B-B14F-4D97-AF65-F5344CB8AC3E}">
        <p14:creationId xmlns:p14="http://schemas.microsoft.com/office/powerpoint/2010/main" val="3172478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1" u="sng" dirty="0" smtClean="0"/>
              <a:t>Radial velocity</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t>A star with a planet will move in its own small orbit in response to the planet's gravity. This leads to variations in the speed with which the star moves toward or away from Earth, i.e. the variations are in the radial velocity of the star with respect to Earth. The radial velocity can be deduced from the displacement in the parent star's spectral lines due to the Doppler effect. The radial-velocity method measures these variations in order to confirm the presence of the planet. The radial-velocity method has been by far the most productive technique used by planet hunters. It is also known as Doppler spectroscopy. The method is distance independent, but requires high signal-to-noise ratios to achieve high precision, and so is generally only used for relatively nearby stars out to about 160 light-years from Earth. It easily finds massive planets that are close to stars. Modern spectrographs can also easily detect Jupiter-mass planets orbiting 10 astronomical units away from the parent star but detection of those planets requires many years of observation.</a:t>
            </a:r>
          </a:p>
          <a:p>
            <a:pPr marL="0" marR="0" indent="0" algn="l" defTabSz="914400" rtl="0" eaLnBrk="1" fontAlgn="auto" latinLnBrk="0" hangingPunct="1">
              <a:lnSpc>
                <a:spcPct val="100000"/>
              </a:lnSpc>
              <a:spcBef>
                <a:spcPts val="0"/>
              </a:spcBef>
              <a:spcAft>
                <a:spcPts val="0"/>
              </a:spcAft>
              <a:buClrTx/>
              <a:buSzTx/>
              <a:buFontTx/>
              <a:buNone/>
              <a:tabLst/>
              <a:defRPr/>
            </a:pPr>
            <a:r>
              <a:rPr lang="en-GB" b="1" u="sng" dirty="0" smtClean="0"/>
              <a:t>Pulsar timing</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t>A pulsar is  the small, </a:t>
            </a:r>
            <a:r>
              <a:rPr lang="en-GB" sz="1200" dirty="0" err="1" smtClean="0"/>
              <a:t>ultradense</a:t>
            </a:r>
            <a:r>
              <a:rPr lang="en-GB" sz="1200" dirty="0" smtClean="0"/>
              <a:t> remnant of a star that has exploded as a supernova. They emit radio waves extremely regularly as they rotate, These can be tracked to determine the motion of the Star. Like an ordinary star, a pulsar will move in its own small orbit if it has a planet. Calculations based on pulse-timing observations can then reveal the parameters of that orbit. This method was not originally designed for the detection of planets, but is so sensitive that it is capable of detecting planets far smaller than any other method can, down to less than a tenth the mass of Earth. The main drawback of the pulsar-timing method is that pulsars are relatively rare so it is unlikely that a large number of planets will be found this way.</a:t>
            </a:r>
          </a:p>
          <a:p>
            <a:pPr marL="0" marR="0" indent="0" algn="l" defTabSz="914400" rtl="0" eaLnBrk="1" fontAlgn="auto" latinLnBrk="0" hangingPunct="1">
              <a:lnSpc>
                <a:spcPct val="100000"/>
              </a:lnSpc>
              <a:spcBef>
                <a:spcPts val="0"/>
              </a:spcBef>
              <a:spcAft>
                <a:spcPts val="0"/>
              </a:spcAft>
              <a:buClrTx/>
              <a:buSzTx/>
              <a:buFontTx/>
              <a:buNone/>
              <a:tabLst/>
              <a:defRPr/>
            </a:pPr>
            <a:r>
              <a:rPr lang="en-GB" b="1" u="sng" dirty="0" smtClean="0"/>
              <a:t>Transit Method</a:t>
            </a:r>
          </a:p>
          <a:p>
            <a:pPr algn="just"/>
            <a:r>
              <a:rPr lang="en-GB" sz="1200" dirty="0" smtClean="0"/>
              <a:t>The transit method is based on the observation of a star's small drop in brightness, that occurs when the orbit (dashed line) of one of the star's planets passes ('transits') in front of the star  The amount of light lost -typically between 0.01% and 1%- depends on the sizes of the star and the planet; and the duration of the transit depends on the planet's distance from the star and the star's mass. Since the star's mass and size  can be determined from spectroscopic observations, the planet's size and distance can be determined. Of course, a transit has to occur once for every orbital revolution of the planet around the star. This repeated occurrence of transits is the major diagnostic tool to determine if an observed transit is really from a planet - it has to appear once in each of the planet's 'year'.</a:t>
            </a:r>
          </a:p>
          <a:p>
            <a:pPr algn="just"/>
            <a:r>
              <a:rPr lang="en-GB" sz="1200" dirty="0" smtClean="0"/>
              <a:t>The repeatability of transits gives also the opportunity to observe a known transiting planet in the future with improved instrumentation - one day it may be possible to  examine a planet's atmosphere (by spectroscopy of absorption lines from its atmosphere while it is transiting) and check it for indicators of life - such as the presence of free oxygen in the atmosphere.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p>
        </p:txBody>
      </p:sp>
      <p:sp>
        <p:nvSpPr>
          <p:cNvPr id="4" name="Slide Number Placeholder 3"/>
          <p:cNvSpPr>
            <a:spLocks noGrp="1"/>
          </p:cNvSpPr>
          <p:nvPr>
            <p:ph type="sldNum" sz="quarter" idx="10"/>
          </p:nvPr>
        </p:nvSpPr>
        <p:spPr/>
        <p:txBody>
          <a:bodyPr/>
          <a:lstStyle/>
          <a:p>
            <a:fld id="{AD9ABCDA-A8B0-4EDF-91EF-312E666CEF90}" type="slidenum">
              <a:rPr lang="en-GB" smtClean="0"/>
              <a:t>5</a:t>
            </a:fld>
            <a:endParaRPr lang="en-GB"/>
          </a:p>
        </p:txBody>
      </p:sp>
    </p:spTree>
    <p:extLst>
      <p:ext uri="{BB962C8B-B14F-4D97-AF65-F5344CB8AC3E}">
        <p14:creationId xmlns:p14="http://schemas.microsoft.com/office/powerpoint/2010/main" val="786613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HAT-P-5 is a star alike to our on sun in sharing the same classification, type G which is situated 340 (± 30) parsecs away. Observations from the HAT Net transit search programmes lead to arising suspicion of the potential orbiting of a transiting planet around this host star; a hypothesis which was later verified by spectroscopic observations. The planet causing the transit that we have been observing and analysing is called HAT-P-5b and was discovered on 9</a:t>
            </a:r>
            <a:r>
              <a:rPr lang="en-GB" sz="1200" kern="1200" baseline="30000" dirty="0" smtClean="0">
                <a:solidFill>
                  <a:schemeClr val="tx1"/>
                </a:solidFill>
                <a:effectLst/>
                <a:latin typeface="+mn-lt"/>
                <a:ea typeface="+mn-ea"/>
                <a:cs typeface="+mn-cs"/>
              </a:rPr>
              <a:t>th</a:t>
            </a:r>
            <a:r>
              <a:rPr lang="en-GB" sz="1200" kern="1200" dirty="0" smtClean="0">
                <a:solidFill>
                  <a:schemeClr val="tx1"/>
                </a:solidFill>
                <a:effectLst/>
                <a:latin typeface="+mn-lt"/>
                <a:ea typeface="+mn-ea"/>
                <a:cs typeface="+mn-cs"/>
              </a:rPr>
              <a:t> October 2007. </a:t>
            </a:r>
          </a:p>
        </p:txBody>
      </p:sp>
      <p:sp>
        <p:nvSpPr>
          <p:cNvPr id="4" name="Slide Number Placeholder 3"/>
          <p:cNvSpPr>
            <a:spLocks noGrp="1"/>
          </p:cNvSpPr>
          <p:nvPr>
            <p:ph type="sldNum" sz="quarter" idx="10"/>
          </p:nvPr>
        </p:nvSpPr>
        <p:spPr/>
        <p:txBody>
          <a:bodyPr/>
          <a:lstStyle/>
          <a:p>
            <a:fld id="{AD9ABCDA-A8B0-4EDF-91EF-312E666CEF90}" type="slidenum">
              <a:rPr lang="en-GB" smtClean="0"/>
              <a:t>6</a:t>
            </a:fld>
            <a:endParaRPr lang="en-GB"/>
          </a:p>
        </p:txBody>
      </p:sp>
    </p:spTree>
    <p:extLst>
      <p:ext uri="{BB962C8B-B14F-4D97-AF65-F5344CB8AC3E}">
        <p14:creationId xmlns:p14="http://schemas.microsoft.com/office/powerpoint/2010/main" val="3694624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itchFamily="34" charset="0"/>
              <a:buChar char="•"/>
            </a:pPr>
            <a:endParaRPr lang="en-GB" dirty="0"/>
          </a:p>
        </p:txBody>
      </p:sp>
      <p:sp>
        <p:nvSpPr>
          <p:cNvPr id="4" name="Slide Number Placeholder 3"/>
          <p:cNvSpPr>
            <a:spLocks noGrp="1"/>
          </p:cNvSpPr>
          <p:nvPr>
            <p:ph type="sldNum" sz="quarter" idx="10"/>
          </p:nvPr>
        </p:nvSpPr>
        <p:spPr/>
        <p:txBody>
          <a:bodyPr/>
          <a:lstStyle/>
          <a:p>
            <a:fld id="{AD9ABCDA-A8B0-4EDF-91EF-312E666CEF90}" type="slidenum">
              <a:rPr lang="en-GB" smtClean="0"/>
              <a:t>8</a:t>
            </a:fld>
            <a:endParaRPr lang="en-GB"/>
          </a:p>
        </p:txBody>
      </p:sp>
    </p:spTree>
    <p:extLst>
      <p:ext uri="{BB962C8B-B14F-4D97-AF65-F5344CB8AC3E}">
        <p14:creationId xmlns:p14="http://schemas.microsoft.com/office/powerpoint/2010/main" val="62256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This graph displays the variation in brightness of the star HAT-P-5 over the course of the 4.5 hours that it was monitored. The variation was slight; the star, at most, only dimmed by 1.03%  during the time it was monitored. From the results of our research into the topic  that took, we managed to deduce that</a:t>
            </a:r>
          </a:p>
          <a:p>
            <a:r>
              <a:rPr lang="en-GB" dirty="0" smtClean="0"/>
              <a:t>although the change in luminosity was very slight, in comparison to the other stars (referred to as C1 and C2),it is characteristic of an extra solar planetary transit. </a:t>
            </a:r>
          </a:p>
          <a:p>
            <a:r>
              <a:rPr lang="en-GB" dirty="0" smtClean="0"/>
              <a:t>Using the measurements of brightness from </a:t>
            </a:r>
            <a:r>
              <a:rPr lang="en-GB" dirty="0" err="1" smtClean="0"/>
              <a:t>LTimage</a:t>
            </a:r>
            <a:r>
              <a:rPr lang="en-GB" dirty="0" smtClean="0"/>
              <a:t> along with known data about the host star HAT-P-5, we were able to calculate the radius of</a:t>
            </a:r>
          </a:p>
          <a:p>
            <a:r>
              <a:rPr lang="en-GB" dirty="0" smtClean="0"/>
              <a:t> the planet orbiting it with an accuracy of 92.6%.We calculated the</a:t>
            </a:r>
          </a:p>
          <a:p>
            <a:r>
              <a:rPr lang="en-GB" dirty="0" smtClean="0"/>
              <a:t> planet radius to be 8.17x10</a:t>
            </a:r>
            <a:r>
              <a:rPr lang="en-GB" baseline="30000" dirty="0" smtClean="0"/>
              <a:t>7</a:t>
            </a:r>
            <a:r>
              <a:rPr lang="en-GB" dirty="0" smtClean="0"/>
              <a:t>m (=0.1167 solar radii); with a high degree</a:t>
            </a:r>
          </a:p>
          <a:p>
            <a:r>
              <a:rPr lang="en-GB" dirty="0" smtClean="0"/>
              <a:t> of  accuracy in comparison to the approximate suggested radius of </a:t>
            </a:r>
          </a:p>
          <a:p>
            <a:r>
              <a:rPr lang="en-GB" dirty="0" smtClean="0"/>
              <a:t>the planet is 0.126 solar radii. </a:t>
            </a:r>
          </a:p>
          <a:p>
            <a:endParaRPr lang="en-GB" dirty="0"/>
          </a:p>
        </p:txBody>
      </p:sp>
      <p:sp>
        <p:nvSpPr>
          <p:cNvPr id="4" name="Slide Number Placeholder 3"/>
          <p:cNvSpPr>
            <a:spLocks noGrp="1"/>
          </p:cNvSpPr>
          <p:nvPr>
            <p:ph type="sldNum" sz="quarter" idx="10"/>
          </p:nvPr>
        </p:nvSpPr>
        <p:spPr/>
        <p:txBody>
          <a:bodyPr/>
          <a:lstStyle/>
          <a:p>
            <a:fld id="{AD9ABCDA-A8B0-4EDF-91EF-312E666CEF90}" type="slidenum">
              <a:rPr lang="en-GB" smtClean="0"/>
              <a:t>10</a:t>
            </a:fld>
            <a:endParaRPr lang="en-GB"/>
          </a:p>
        </p:txBody>
      </p:sp>
    </p:spTree>
    <p:extLst>
      <p:ext uri="{BB962C8B-B14F-4D97-AF65-F5344CB8AC3E}">
        <p14:creationId xmlns:p14="http://schemas.microsoft.com/office/powerpoint/2010/main" val="2546037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D9ABCDA-A8B0-4EDF-91EF-312E666CEF90}" type="slidenum">
              <a:rPr lang="en-GB" smtClean="0"/>
              <a:t>11</a:t>
            </a:fld>
            <a:endParaRPr lang="en-GB"/>
          </a:p>
        </p:txBody>
      </p:sp>
    </p:spTree>
    <p:extLst>
      <p:ext uri="{BB962C8B-B14F-4D97-AF65-F5344CB8AC3E}">
        <p14:creationId xmlns:p14="http://schemas.microsoft.com/office/powerpoint/2010/main" val="3172478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2426" y="2895600"/>
            <a:ext cx="4572000" cy="13687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5" name="Rectangle 14"/>
          <p:cNvSpPr/>
          <p:nvPr/>
        </p:nvSpPr>
        <p:spPr>
          <a:xfrm>
            <a:off x="0" y="4743451"/>
            <a:ext cx="9144000" cy="2114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0" y="4714875"/>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Date Placeholder 21"/>
          <p:cNvSpPr>
            <a:spLocks noGrp="1"/>
          </p:cNvSpPr>
          <p:nvPr>
            <p:ph type="dt" sz="half" idx="10"/>
          </p:nvPr>
        </p:nvSpPr>
        <p:spPr/>
        <p:txBody>
          <a:bodyPr/>
          <a:lstStyle/>
          <a:p>
            <a:fld id="{6A383956-900A-4582-9055-D50447C9DE08}" type="datetimeFigureOut">
              <a:rPr lang="en-GB" smtClean="0"/>
              <a:t>12/07/2013</a:t>
            </a:fld>
            <a:endParaRPr lang="en-GB"/>
          </a:p>
        </p:txBody>
      </p:sp>
      <p:sp>
        <p:nvSpPr>
          <p:cNvPr id="23" name="Slide Number Placeholder 22"/>
          <p:cNvSpPr>
            <a:spLocks noGrp="1"/>
          </p:cNvSpPr>
          <p:nvPr>
            <p:ph type="sldNum" sz="quarter" idx="11"/>
          </p:nvPr>
        </p:nvSpPr>
        <p:spPr/>
        <p:txBody>
          <a:bodyPr/>
          <a:lstStyle/>
          <a:p>
            <a:fld id="{DD234B35-9AE0-4ABC-BD58-8DFFD62B8A51}" type="slidenum">
              <a:rPr lang="en-GB" smtClean="0"/>
              <a:t>‹#›</a:t>
            </a:fld>
            <a:endParaRPr lang="en-GB"/>
          </a:p>
        </p:txBody>
      </p:sp>
      <p:sp>
        <p:nvSpPr>
          <p:cNvPr id="24" name="Footer Placeholder 23"/>
          <p:cNvSpPr>
            <a:spLocks noGrp="1"/>
          </p:cNvSpPr>
          <p:nvPr>
            <p:ph type="ftr" sz="quarter" idx="12"/>
          </p:nvPr>
        </p:nvSpPr>
        <p:spPr/>
        <p:txBody>
          <a:bodyPr/>
          <a:lstStyle/>
          <a:p>
            <a:endParaRPr lang="en-GB"/>
          </a:p>
        </p:txBody>
      </p:sp>
      <p:sp>
        <p:nvSpPr>
          <p:cNvPr id="12" name="Title 11"/>
          <p:cNvSpPr>
            <a:spLocks noGrp="1"/>
          </p:cNvSpPr>
          <p:nvPr>
            <p:ph type="title"/>
          </p:nvPr>
        </p:nvSpPr>
        <p:spPr>
          <a:xfrm>
            <a:off x="352426" y="457200"/>
            <a:ext cx="7680960" cy="2438399"/>
          </a:xfrm>
        </p:spPr>
        <p:txBody>
          <a:bodyPr>
            <a:normAutofit/>
          </a:bodyPr>
          <a:lstStyle>
            <a:lvl1pPr>
              <a:spcBef>
                <a:spcPts val="0"/>
              </a:spcBef>
              <a:defRPr kumimoji="0" lang="en-US" sz="6000" b="1" i="0" u="none" strike="noStrike" kern="1200" cap="none" spc="0" normalizeH="0" baseline="0" noProof="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383956-900A-4582-9055-D50447C9DE08}" type="datetimeFigureOut">
              <a:rPr lang="en-GB" smtClean="0"/>
              <a:t>12/07/2013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234B35-9AE0-4ABC-BD58-8DFFD62B8A51}"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383956-900A-4582-9055-D50447C9DE08}" type="datetimeFigureOut">
              <a:rPr lang="en-GB" smtClean="0"/>
              <a:t>12/07/2013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234B35-9AE0-4ABC-BD58-8DFFD62B8A51}"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30"/>
          <p:cNvSpPr>
            <a:spLocks noGrp="1"/>
          </p:cNvSpPr>
          <p:nvPr>
            <p:ph sz="quarter" idx="13"/>
          </p:nvPr>
        </p:nvSpPr>
        <p:spPr>
          <a:xfrm>
            <a:off x="352426" y="1463040"/>
            <a:ext cx="768096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Date Placeholder 11"/>
          <p:cNvSpPr>
            <a:spLocks noGrp="1"/>
          </p:cNvSpPr>
          <p:nvPr>
            <p:ph type="dt" sz="half" idx="14"/>
          </p:nvPr>
        </p:nvSpPr>
        <p:spPr/>
        <p:txBody>
          <a:bodyPr/>
          <a:lstStyle/>
          <a:p>
            <a:fld id="{6A383956-900A-4582-9055-D50447C9DE08}" type="datetimeFigureOut">
              <a:rPr lang="en-GB" smtClean="0"/>
              <a:t>12/07/2013</a:t>
            </a:fld>
            <a:endParaRPr lang="en-GB"/>
          </a:p>
        </p:txBody>
      </p:sp>
      <p:sp>
        <p:nvSpPr>
          <p:cNvPr id="19" name="Slide Number Placeholder 18"/>
          <p:cNvSpPr>
            <a:spLocks noGrp="1"/>
          </p:cNvSpPr>
          <p:nvPr>
            <p:ph type="sldNum" sz="quarter" idx="15"/>
          </p:nvPr>
        </p:nvSpPr>
        <p:spPr/>
        <p:txBody>
          <a:bodyPr/>
          <a:lstStyle/>
          <a:p>
            <a:fld id="{DD234B35-9AE0-4ABC-BD58-8DFFD62B8A51}" type="slidenum">
              <a:rPr lang="en-GB" smtClean="0"/>
              <a:t>‹#›</a:t>
            </a:fld>
            <a:endParaRPr lang="en-GB"/>
          </a:p>
        </p:txBody>
      </p:sp>
      <p:sp>
        <p:nvSpPr>
          <p:cNvPr id="21" name="Footer Placeholder 20"/>
          <p:cNvSpPr>
            <a:spLocks noGrp="1"/>
          </p:cNvSpPr>
          <p:nvPr>
            <p:ph type="ftr" sz="quarter" idx="16"/>
          </p:nvPr>
        </p:nvSpPr>
        <p:spPr/>
        <p:txBody>
          <a:bodyPr/>
          <a:lstStyle/>
          <a:p>
            <a:endParaRPr lang="en-GB"/>
          </a:p>
        </p:txBody>
      </p:sp>
      <p:sp>
        <p:nvSpPr>
          <p:cNvPr id="8" name="Title 7"/>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a:spLocks noGrp="1"/>
          </p:cNvSpPr>
          <p:nvPr>
            <p:ph type="subTitle" idx="1"/>
          </p:nvPr>
        </p:nvSpPr>
        <p:spPr>
          <a:xfrm>
            <a:off x="352426" y="4003302"/>
            <a:ext cx="4572000" cy="11782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6" name="Date Placeholder 15"/>
          <p:cNvSpPr>
            <a:spLocks noGrp="1"/>
          </p:cNvSpPr>
          <p:nvPr>
            <p:ph type="dt" sz="half" idx="10"/>
          </p:nvPr>
        </p:nvSpPr>
        <p:spPr/>
        <p:txBody>
          <a:bodyPr/>
          <a:lstStyle/>
          <a:p>
            <a:fld id="{6A383956-900A-4582-9055-D50447C9DE08}" type="datetimeFigureOut">
              <a:rPr lang="en-GB" smtClean="0"/>
              <a:t>12/07/2013</a:t>
            </a:fld>
            <a:endParaRPr lang="en-GB"/>
          </a:p>
        </p:txBody>
      </p:sp>
      <p:sp>
        <p:nvSpPr>
          <p:cNvPr id="20" name="Slide Number Placeholder 19"/>
          <p:cNvSpPr>
            <a:spLocks noGrp="1"/>
          </p:cNvSpPr>
          <p:nvPr>
            <p:ph type="sldNum" sz="quarter" idx="11"/>
          </p:nvPr>
        </p:nvSpPr>
        <p:spPr/>
        <p:txBody>
          <a:bodyPr/>
          <a:lstStyle/>
          <a:p>
            <a:fld id="{DD234B35-9AE0-4ABC-BD58-8DFFD62B8A51}" type="slidenum">
              <a:rPr lang="en-GB" smtClean="0"/>
              <a:t>‹#›</a:t>
            </a:fld>
            <a:endParaRPr lang="en-GB"/>
          </a:p>
        </p:txBody>
      </p:sp>
      <p:sp>
        <p:nvSpPr>
          <p:cNvPr id="21" name="Footer Placeholder 20"/>
          <p:cNvSpPr>
            <a:spLocks noGrp="1"/>
          </p:cNvSpPr>
          <p:nvPr>
            <p:ph type="ftr" sz="quarter" idx="12"/>
          </p:nvPr>
        </p:nvSpPr>
        <p:spPr/>
        <p:txBody>
          <a:bodyPr/>
          <a:lstStyle/>
          <a:p>
            <a:endParaRPr lang="en-GB"/>
          </a:p>
        </p:txBody>
      </p:sp>
      <p:sp>
        <p:nvSpPr>
          <p:cNvPr id="13" name="Rectangle 12"/>
          <p:cNvSpPr/>
          <p:nvPr/>
        </p:nvSpPr>
        <p:spPr>
          <a:xfrm>
            <a:off x="0" y="0"/>
            <a:ext cx="9144000" cy="18288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4439" y="182880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le 13"/>
          <p:cNvSpPr>
            <a:spLocks noGrp="1"/>
          </p:cNvSpPr>
          <p:nvPr>
            <p:ph type="title"/>
          </p:nvPr>
        </p:nvSpPr>
        <p:spPr>
          <a:xfrm>
            <a:off x="354366" y="1990078"/>
            <a:ext cx="8439912" cy="1984248"/>
          </a:xfrm>
        </p:spPr>
        <p:txBody>
          <a:bodyPr>
            <a:noAutofit/>
          </a:bodyPr>
          <a:lstStyle>
            <a:lvl1pPr>
              <a:defRPr kumimoji="0" lang="en-US" sz="6000" b="1" i="0" u="none" strike="noStrike" kern="1200" cap="none" spc="0" normalizeH="0" baseline="0" noProof="0" dirty="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pPr marL="0" marR="0" lvl="0" indent="0" algn="l" defTabSz="914400" rtl="0" eaLnBrk="1" fontAlgn="auto" latinLnBrk="0" hangingPunct="1">
              <a:lnSpc>
                <a:spcPct val="100000"/>
              </a:lnSpc>
              <a:spcBef>
                <a:spcPts val="400"/>
              </a:spcBef>
              <a:spcAft>
                <a:spcPts val="0"/>
              </a:spcAft>
              <a:buClrTx/>
              <a:buSzTx/>
              <a:buFontTx/>
              <a:buNone/>
              <a:tabLst/>
              <a:defRPr/>
            </a:pPr>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1"/>
          <p:cNvSpPr>
            <a:spLocks noGrp="1"/>
          </p:cNvSpPr>
          <p:nvPr>
            <p:ph sz="quarter" idx="14"/>
          </p:nvPr>
        </p:nvSpPr>
        <p:spPr>
          <a:xfrm>
            <a:off x="4901184"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Content Placeholder 30"/>
          <p:cNvSpPr>
            <a:spLocks noGrp="1"/>
          </p:cNvSpPr>
          <p:nvPr>
            <p:ph sz="quarter" idx="13"/>
          </p:nvPr>
        </p:nvSpPr>
        <p:spPr>
          <a:xfrm>
            <a:off x="352426"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Title 26"/>
          <p:cNvSpPr>
            <a:spLocks noGrp="1"/>
          </p:cNvSpPr>
          <p:nvPr>
            <p:ph type="title"/>
          </p:nvPr>
        </p:nvSpPr>
        <p:spPr/>
        <p:txBody>
          <a:bodyPr/>
          <a:lstStyle/>
          <a:p>
            <a:r>
              <a:rPr lang="en-US" smtClean="0"/>
              <a:t>Click to edit Master title style</a:t>
            </a:r>
            <a:endParaRPr lang="en-US" dirty="0"/>
          </a:p>
        </p:txBody>
      </p:sp>
      <p:sp>
        <p:nvSpPr>
          <p:cNvPr id="20" name="Date Placeholder 19"/>
          <p:cNvSpPr>
            <a:spLocks noGrp="1"/>
          </p:cNvSpPr>
          <p:nvPr>
            <p:ph type="dt" sz="half" idx="15"/>
          </p:nvPr>
        </p:nvSpPr>
        <p:spPr/>
        <p:txBody>
          <a:bodyPr/>
          <a:lstStyle/>
          <a:p>
            <a:fld id="{6A383956-900A-4582-9055-D50447C9DE08}" type="datetimeFigureOut">
              <a:rPr lang="en-GB" smtClean="0"/>
              <a:t>12/07/2013</a:t>
            </a:fld>
            <a:endParaRPr lang="en-GB"/>
          </a:p>
        </p:txBody>
      </p:sp>
      <p:sp>
        <p:nvSpPr>
          <p:cNvPr id="25" name="Slide Number Placeholder 24"/>
          <p:cNvSpPr>
            <a:spLocks noGrp="1"/>
          </p:cNvSpPr>
          <p:nvPr>
            <p:ph type="sldNum" sz="quarter" idx="16"/>
          </p:nvPr>
        </p:nvSpPr>
        <p:spPr/>
        <p:txBody>
          <a:bodyPr/>
          <a:lstStyle/>
          <a:p>
            <a:fld id="{DD234B35-9AE0-4ABC-BD58-8DFFD62B8A51}" type="slidenum">
              <a:rPr lang="en-GB" smtClean="0"/>
              <a:t>‹#›</a:t>
            </a:fld>
            <a:endParaRPr lang="en-GB"/>
          </a:p>
        </p:txBody>
      </p:sp>
      <p:sp>
        <p:nvSpPr>
          <p:cNvPr id="26" name="Footer Placeholder 25"/>
          <p:cNvSpPr>
            <a:spLocks noGrp="1"/>
          </p:cNvSpPr>
          <p:nvPr>
            <p:ph type="ftr" sz="quarter" idx="17"/>
          </p:nvPr>
        </p:nvSpPr>
        <p:spPr/>
        <p:txBody>
          <a:bodyPr/>
          <a:lstStyle/>
          <a:p>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3"/>
          <p:cNvSpPr>
            <a:spLocks noGrp="1"/>
          </p:cNvSpPr>
          <p:nvPr>
            <p:ph type="body" sz="half" idx="2"/>
          </p:nvPr>
        </p:nvSpPr>
        <p:spPr>
          <a:xfrm>
            <a:off x="352426"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9" name="Text Placeholder 3"/>
          <p:cNvSpPr>
            <a:spLocks noGrp="1"/>
          </p:cNvSpPr>
          <p:nvPr>
            <p:ph type="body" sz="half" idx="15"/>
          </p:nvPr>
        </p:nvSpPr>
        <p:spPr>
          <a:xfrm>
            <a:off x="4900613"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Content Placeholder 11"/>
          <p:cNvSpPr>
            <a:spLocks noGrp="1"/>
          </p:cNvSpPr>
          <p:nvPr>
            <p:ph sz="quarter" idx="14"/>
          </p:nvPr>
        </p:nvSpPr>
        <p:spPr>
          <a:xfrm>
            <a:off x="4900613"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8" name="Content Placeholder 30"/>
          <p:cNvSpPr>
            <a:spLocks noGrp="1"/>
          </p:cNvSpPr>
          <p:nvPr>
            <p:ph sz="quarter" idx="13"/>
          </p:nvPr>
        </p:nvSpPr>
        <p:spPr>
          <a:xfrm>
            <a:off x="352426"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0" name="Title 29"/>
          <p:cNvSpPr>
            <a:spLocks noGrp="1"/>
          </p:cNvSpPr>
          <p:nvPr>
            <p:ph type="title"/>
          </p:nvPr>
        </p:nvSpPr>
        <p:spPr/>
        <p:txBody>
          <a:bodyPr/>
          <a:lstStyle/>
          <a:p>
            <a:r>
              <a:rPr lang="en-US" smtClean="0"/>
              <a:t>Click to edit Master title style</a:t>
            </a:r>
            <a:endParaRPr lang="en-US"/>
          </a:p>
        </p:txBody>
      </p:sp>
      <p:sp>
        <p:nvSpPr>
          <p:cNvPr id="20" name="Date Placeholder 19"/>
          <p:cNvSpPr>
            <a:spLocks noGrp="1"/>
          </p:cNvSpPr>
          <p:nvPr>
            <p:ph type="dt" sz="half" idx="16"/>
          </p:nvPr>
        </p:nvSpPr>
        <p:spPr/>
        <p:txBody>
          <a:bodyPr/>
          <a:lstStyle/>
          <a:p>
            <a:fld id="{6A383956-900A-4582-9055-D50447C9DE08}" type="datetimeFigureOut">
              <a:rPr lang="en-GB" smtClean="0"/>
              <a:t>12/07/2013</a:t>
            </a:fld>
            <a:endParaRPr lang="en-GB"/>
          </a:p>
        </p:txBody>
      </p:sp>
      <p:sp>
        <p:nvSpPr>
          <p:cNvPr id="24" name="Slide Number Placeholder 23"/>
          <p:cNvSpPr>
            <a:spLocks noGrp="1"/>
          </p:cNvSpPr>
          <p:nvPr>
            <p:ph type="sldNum" sz="quarter" idx="17"/>
          </p:nvPr>
        </p:nvSpPr>
        <p:spPr/>
        <p:txBody>
          <a:bodyPr/>
          <a:lstStyle/>
          <a:p>
            <a:fld id="{DD234B35-9AE0-4ABC-BD58-8DFFD62B8A51}" type="slidenum">
              <a:rPr lang="en-GB" smtClean="0"/>
              <a:t>‹#›</a:t>
            </a:fld>
            <a:endParaRPr lang="en-GB"/>
          </a:p>
        </p:txBody>
      </p:sp>
      <p:sp>
        <p:nvSpPr>
          <p:cNvPr id="29" name="Footer Placeholder 28"/>
          <p:cNvSpPr>
            <a:spLocks noGrp="1"/>
          </p:cNvSpPr>
          <p:nvPr>
            <p:ph type="ftr" sz="quarter" idx="18"/>
          </p:nvPr>
        </p:nvSpPr>
        <p:spPr/>
        <p:txBody>
          <a:bodyPr/>
          <a:lstStyle/>
          <a:p>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p:cNvSpPr>
            <a:spLocks noGrp="1"/>
          </p:cNvSpPr>
          <p:nvPr>
            <p:ph type="dt" sz="half" idx="10"/>
          </p:nvPr>
        </p:nvSpPr>
        <p:spPr/>
        <p:txBody>
          <a:bodyPr/>
          <a:lstStyle/>
          <a:p>
            <a:fld id="{6A383956-900A-4582-9055-D50447C9DE08}" type="datetimeFigureOut">
              <a:rPr lang="en-GB" smtClean="0"/>
              <a:t>12/07/2013</a:t>
            </a:fld>
            <a:endParaRPr lang="en-GB"/>
          </a:p>
        </p:txBody>
      </p:sp>
      <p:sp>
        <p:nvSpPr>
          <p:cNvPr id="14" name="Slide Number Placeholder 13"/>
          <p:cNvSpPr>
            <a:spLocks noGrp="1"/>
          </p:cNvSpPr>
          <p:nvPr>
            <p:ph type="sldNum" sz="quarter" idx="11"/>
          </p:nvPr>
        </p:nvSpPr>
        <p:spPr/>
        <p:txBody>
          <a:bodyPr/>
          <a:lstStyle/>
          <a:p>
            <a:fld id="{DD234B35-9AE0-4ABC-BD58-8DFFD62B8A51}" type="slidenum">
              <a:rPr lang="en-GB" smtClean="0"/>
              <a:t>‹#›</a:t>
            </a:fld>
            <a:endParaRPr lang="en-GB"/>
          </a:p>
        </p:txBody>
      </p:sp>
      <p:sp>
        <p:nvSpPr>
          <p:cNvPr id="18" name="Footer Placeholder 17"/>
          <p:cNvSpPr>
            <a:spLocks noGrp="1"/>
          </p:cNvSpPr>
          <p:nvPr>
            <p:ph type="ftr" sz="quarter" idx="12"/>
          </p:nvPr>
        </p:nvSpPr>
        <p:spPr/>
        <p:txBody>
          <a:bodyPr/>
          <a:lstStyle/>
          <a:p>
            <a:endParaRPr lang="en-GB"/>
          </a:p>
        </p:txBody>
      </p:sp>
      <p:sp>
        <p:nvSpPr>
          <p:cNvPr id="15" name="Title 14"/>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p:txBody>
          <a:bodyPr/>
          <a:lstStyle/>
          <a:p>
            <a:fld id="{6A383956-900A-4582-9055-D50447C9DE08}" type="datetimeFigureOut">
              <a:rPr lang="en-GB" smtClean="0"/>
              <a:t>12/07/2013</a:t>
            </a:fld>
            <a:endParaRPr lang="en-GB"/>
          </a:p>
        </p:txBody>
      </p:sp>
      <p:sp>
        <p:nvSpPr>
          <p:cNvPr id="12" name="Slide Number Placeholder 11"/>
          <p:cNvSpPr>
            <a:spLocks noGrp="1"/>
          </p:cNvSpPr>
          <p:nvPr>
            <p:ph type="sldNum" sz="quarter" idx="11"/>
          </p:nvPr>
        </p:nvSpPr>
        <p:spPr/>
        <p:txBody>
          <a:bodyPr/>
          <a:lstStyle/>
          <a:p>
            <a:fld id="{DD234B35-9AE0-4ABC-BD58-8DFFD62B8A51}" type="slidenum">
              <a:rPr lang="en-GB" smtClean="0"/>
              <a:t>‹#›</a:t>
            </a:fld>
            <a:endParaRPr lang="en-GB"/>
          </a:p>
        </p:txBody>
      </p:sp>
      <p:sp>
        <p:nvSpPr>
          <p:cNvPr id="13" name="Footer Placeholder 12"/>
          <p:cNvSpPr>
            <a:spLocks noGrp="1"/>
          </p:cNvSpPr>
          <p:nvPr>
            <p:ph type="ftr" sz="quarter" idx="12"/>
          </p:nvPr>
        </p:nvSpPr>
        <p:spPr/>
        <p:txBody>
          <a:bodyPr/>
          <a:lstStyle/>
          <a:p>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23"/>
          <p:cNvSpPr>
            <a:spLocks noGrp="1"/>
          </p:cNvSpPr>
          <p:nvPr>
            <p:ph type="title"/>
          </p:nvPr>
        </p:nvSpPr>
        <p:spPr/>
        <p:txBody>
          <a:bodyPr/>
          <a:lstStyle/>
          <a:p>
            <a:r>
              <a:rPr lang="en-US" smtClean="0"/>
              <a:t>Click to edit Master title style</a:t>
            </a:r>
            <a:endParaRPr lang="en-US"/>
          </a:p>
        </p:txBody>
      </p:sp>
      <p:sp>
        <p:nvSpPr>
          <p:cNvPr id="11" name="Text Placeholder 3"/>
          <p:cNvSpPr>
            <a:spLocks noGrp="1"/>
          </p:cNvSpPr>
          <p:nvPr>
            <p:ph type="body" sz="half" idx="2"/>
          </p:nvPr>
        </p:nvSpPr>
        <p:spPr>
          <a:xfrm>
            <a:off x="352426" y="1463040"/>
            <a:ext cx="3381375" cy="3967162"/>
          </a:xfrm>
        </p:spPr>
        <p:txBody>
          <a:bodyPr>
            <a:normAutofit/>
          </a:bodyPr>
          <a:lstStyle>
            <a:lvl1pPr marL="0" indent="0">
              <a:lnSpc>
                <a:spcPct val="150000"/>
              </a:lnSpc>
              <a:buNone/>
              <a:defRPr sz="1600" b="0" i="1" spc="0" baseline="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6" name="Content Placeholder 11"/>
          <p:cNvSpPr>
            <a:spLocks noGrp="1"/>
          </p:cNvSpPr>
          <p:nvPr>
            <p:ph sz="quarter" idx="14"/>
          </p:nvPr>
        </p:nvSpPr>
        <p:spPr>
          <a:xfrm>
            <a:off x="4105275" y="1463040"/>
            <a:ext cx="4681538" cy="3968496"/>
          </a:xfrm>
        </p:spPr>
        <p:txBody>
          <a:bodyPr>
            <a:normAutofit/>
          </a:bodyPr>
          <a:lstStyle>
            <a:lvl1pPr>
              <a:defRPr sz="1600"/>
            </a:lvl1pPr>
            <a:lvl2pPr>
              <a:defRPr sz="16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Date Placeholder 12"/>
          <p:cNvSpPr>
            <a:spLocks noGrp="1"/>
          </p:cNvSpPr>
          <p:nvPr>
            <p:ph type="dt" sz="half" idx="15"/>
          </p:nvPr>
        </p:nvSpPr>
        <p:spPr/>
        <p:txBody>
          <a:bodyPr/>
          <a:lstStyle/>
          <a:p>
            <a:fld id="{6A383956-900A-4582-9055-D50447C9DE08}" type="datetimeFigureOut">
              <a:rPr lang="en-GB" smtClean="0"/>
              <a:t>12/07/2013</a:t>
            </a:fld>
            <a:endParaRPr lang="en-GB"/>
          </a:p>
        </p:txBody>
      </p:sp>
      <p:sp>
        <p:nvSpPr>
          <p:cNvPr id="18" name="Slide Number Placeholder 17"/>
          <p:cNvSpPr>
            <a:spLocks noGrp="1"/>
          </p:cNvSpPr>
          <p:nvPr>
            <p:ph type="sldNum" sz="quarter" idx="16"/>
          </p:nvPr>
        </p:nvSpPr>
        <p:spPr/>
        <p:txBody>
          <a:bodyPr/>
          <a:lstStyle/>
          <a:p>
            <a:fld id="{DD234B35-9AE0-4ABC-BD58-8DFFD62B8A51}" type="slidenum">
              <a:rPr lang="en-GB" smtClean="0"/>
              <a:t>‹#›</a:t>
            </a:fld>
            <a:endParaRPr lang="en-GB"/>
          </a:p>
        </p:txBody>
      </p:sp>
      <p:sp>
        <p:nvSpPr>
          <p:cNvPr id="20" name="Footer Placeholder 19"/>
          <p:cNvSpPr>
            <a:spLocks noGrp="1"/>
          </p:cNvSpPr>
          <p:nvPr>
            <p:ph type="ftr" sz="quarter" idx="17"/>
          </p:nvPr>
        </p:nvSpPr>
        <p:spPr/>
        <p:txBody>
          <a:bodyPr/>
          <a:lstStyle/>
          <a:p>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229224" y="0"/>
            <a:ext cx="3914775" cy="5657850"/>
          </a:xfrm>
        </p:spPr>
        <p:txBody>
          <a:bodyPr anchor="ctr" anchorCtr="0"/>
          <a:lstStyle>
            <a:lvl1pPr marL="0" indent="0" algn="ctr">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25" name="Text Placeholder 24"/>
          <p:cNvSpPr>
            <a:spLocks noGrp="1"/>
          </p:cNvSpPr>
          <p:nvPr>
            <p:ph type="body" sz="quarter" idx="13"/>
          </p:nvPr>
        </p:nvSpPr>
        <p:spPr>
          <a:xfrm>
            <a:off x="352426" y="1600199"/>
            <a:ext cx="4572000" cy="3593237"/>
          </a:xfrm>
        </p:spPr>
        <p:txBody>
          <a:bodyPr>
            <a:normAutofit/>
          </a:bodyPr>
          <a:lstStyle>
            <a:lvl1pPr marL="0" indent="0">
              <a:lnSpc>
                <a:spcPct val="150000"/>
              </a:lnSpc>
              <a:spcBef>
                <a:spcPts val="0"/>
              </a:spcBef>
              <a:buNone/>
              <a:defRPr sz="1600" i="1">
                <a:solidFill>
                  <a:schemeClr val="tx1"/>
                </a:solidFill>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lvl="0"/>
            <a:r>
              <a:rPr lang="en-US" smtClean="0"/>
              <a:t>Click to edit Master text styles</a:t>
            </a:r>
          </a:p>
        </p:txBody>
      </p:sp>
      <p:sp>
        <p:nvSpPr>
          <p:cNvPr id="11" name="Rectangle 10"/>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le Placeholder 1"/>
          <p:cNvSpPr>
            <a:spLocks noGrp="1"/>
          </p:cNvSpPr>
          <p:nvPr>
            <p:ph type="title"/>
          </p:nvPr>
        </p:nvSpPr>
        <p:spPr>
          <a:xfrm>
            <a:off x="352425" y="275208"/>
            <a:ext cx="4572000" cy="1324992"/>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13" name="Date Placeholder 12"/>
          <p:cNvSpPr>
            <a:spLocks noGrp="1"/>
          </p:cNvSpPr>
          <p:nvPr>
            <p:ph type="dt" sz="half" idx="14"/>
          </p:nvPr>
        </p:nvSpPr>
        <p:spPr/>
        <p:txBody>
          <a:bodyPr/>
          <a:lstStyle/>
          <a:p>
            <a:fld id="{6A383956-900A-4582-9055-D50447C9DE08}" type="datetimeFigureOut">
              <a:rPr lang="en-GB" smtClean="0"/>
              <a:t>12/07/2013</a:t>
            </a:fld>
            <a:endParaRPr lang="en-GB"/>
          </a:p>
        </p:txBody>
      </p:sp>
      <p:sp>
        <p:nvSpPr>
          <p:cNvPr id="20" name="Slide Number Placeholder 19"/>
          <p:cNvSpPr>
            <a:spLocks noGrp="1"/>
          </p:cNvSpPr>
          <p:nvPr>
            <p:ph type="sldNum" sz="quarter" idx="15"/>
          </p:nvPr>
        </p:nvSpPr>
        <p:spPr/>
        <p:txBody>
          <a:bodyPr/>
          <a:lstStyle/>
          <a:p>
            <a:fld id="{DD234B35-9AE0-4ABC-BD58-8DFFD62B8A51}" type="slidenum">
              <a:rPr lang="en-GB" smtClean="0"/>
              <a:t>‹#›</a:t>
            </a:fld>
            <a:endParaRPr lang="en-GB"/>
          </a:p>
        </p:txBody>
      </p:sp>
      <p:sp>
        <p:nvSpPr>
          <p:cNvPr id="21" name="Footer Placeholder 20"/>
          <p:cNvSpPr>
            <a:spLocks noGrp="1"/>
          </p:cNvSpPr>
          <p:nvPr>
            <p:ph type="ftr" sz="quarter" idx="16"/>
          </p:nvPr>
        </p:nvSpPr>
        <p:spPr/>
        <p:txBody>
          <a:bodyPr/>
          <a:lstStyle/>
          <a:p>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426" y="228600"/>
            <a:ext cx="7680960" cy="1066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52426" y="1463040"/>
            <a:ext cx="7680960"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52426" y="6543676"/>
            <a:ext cx="1466850" cy="247650"/>
          </a:xfrm>
          <a:prstGeom prst="rect">
            <a:avLst/>
          </a:prstGeom>
        </p:spPr>
        <p:txBody>
          <a:bodyPr vert="horz" lIns="91440" tIns="45720" rIns="91440" bIns="45720" rtlCol="0" anchor="ctr">
            <a:normAutofit/>
          </a:bodyPr>
          <a:lstStyle>
            <a:lvl1pPr algn="l">
              <a:defRPr sz="1000" b="1">
                <a:solidFill>
                  <a:schemeClr val="tx1">
                    <a:alpha val="65000"/>
                  </a:schemeClr>
                </a:solidFill>
              </a:defRPr>
            </a:lvl1pPr>
          </a:lstStyle>
          <a:p>
            <a:fld id="{6A383956-900A-4582-9055-D50447C9DE08}" type="datetimeFigureOut">
              <a:rPr lang="en-GB" smtClean="0"/>
              <a:t>12/07/2013</a:t>
            </a:fld>
            <a:endParaRPr lang="en-GB"/>
          </a:p>
        </p:txBody>
      </p:sp>
      <p:sp>
        <p:nvSpPr>
          <p:cNvPr id="5" name="Footer Placeholder 4"/>
          <p:cNvSpPr>
            <a:spLocks noGrp="1"/>
          </p:cNvSpPr>
          <p:nvPr>
            <p:ph type="ftr" sz="quarter" idx="3"/>
          </p:nvPr>
        </p:nvSpPr>
        <p:spPr>
          <a:xfrm>
            <a:off x="1809749" y="6543676"/>
            <a:ext cx="4086225" cy="247650"/>
          </a:xfrm>
          <a:prstGeom prst="rect">
            <a:avLst/>
          </a:prstGeom>
        </p:spPr>
        <p:txBody>
          <a:bodyPr vert="horz" lIns="91440" tIns="45720" rIns="91440" bIns="45720" rtlCol="0" anchor="ctr">
            <a:normAutofit/>
          </a:bodyPr>
          <a:lstStyle>
            <a:lvl1pPr algn="l">
              <a:defRPr sz="1000" b="1" i="1">
                <a:solidFill>
                  <a:schemeClr val="tx1">
                    <a:alpha val="65000"/>
                  </a:schemeClr>
                </a:solidFill>
              </a:defRPr>
            </a:lvl1pPr>
          </a:lstStyle>
          <a:p>
            <a:endParaRPr lang="en-GB"/>
          </a:p>
        </p:txBody>
      </p:sp>
      <p:sp>
        <p:nvSpPr>
          <p:cNvPr id="6" name="Slide Number Placeholder 5"/>
          <p:cNvSpPr>
            <a:spLocks noGrp="1"/>
          </p:cNvSpPr>
          <p:nvPr>
            <p:ph type="sldNum" sz="quarter" idx="4"/>
          </p:nvPr>
        </p:nvSpPr>
        <p:spPr>
          <a:xfrm>
            <a:off x="7886700" y="6543676"/>
            <a:ext cx="876300" cy="247650"/>
          </a:xfrm>
          <a:prstGeom prst="rect">
            <a:avLst/>
          </a:prstGeom>
        </p:spPr>
        <p:txBody>
          <a:bodyPr vert="horz" lIns="91440" tIns="45720" rIns="91440" bIns="45720" rtlCol="0" anchor="ctr">
            <a:normAutofit/>
          </a:bodyPr>
          <a:lstStyle>
            <a:lvl1pPr algn="r">
              <a:defRPr sz="1000" b="1">
                <a:solidFill>
                  <a:schemeClr val="tx1">
                    <a:alpha val="65000"/>
                  </a:schemeClr>
                </a:solidFill>
              </a:defRPr>
            </a:lvl1pPr>
          </a:lstStyle>
          <a:p>
            <a:fld id="{DD234B35-9AE0-4ABC-BD58-8DFFD62B8A51}" type="slidenum">
              <a:rPr lang="en-GB" smtClean="0"/>
              <a:t>‹#›</a:t>
            </a:fld>
            <a:endParaRPr lang="en-GB"/>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ts val="400"/>
        </a:spcBef>
        <a:buNone/>
        <a:defRPr sz="4000" b="0" kern="1200" cap="none" spc="0" baseline="0">
          <a:solidFill>
            <a:schemeClr val="tx1"/>
          </a:solidFill>
          <a:latin typeface="+mj-lt"/>
          <a:ea typeface="+mj-ea"/>
          <a:cs typeface="Tunga" pitchFamily="2"/>
        </a:defRPr>
      </a:lvl1pPr>
    </p:titleStyle>
    <p:body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gi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audio" Target="../media/audio2.wav"/><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audio" Target="../media/audio3.wav"/><Relationship Id="rId4" Type="http://schemas.openxmlformats.org/officeDocument/2006/relationships/image" Target="../media/image19.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gif"/><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audio" Target="../media/audio2.wav"/><Relationship Id="rId1" Type="http://schemas.openxmlformats.org/officeDocument/2006/relationships/slideLayout" Target="../slideLayouts/slideLayout1.xml"/><Relationship Id="rId4" Type="http://schemas.openxmlformats.org/officeDocument/2006/relationships/audio" Target="../media/audio2.wav"/></Relationships>
</file>

<file path=ppt/slides/_rels/slide5.xml.rels><?xml version="1.0" encoding="UTF-8" standalone="yes"?>
<Relationships xmlns="http://schemas.openxmlformats.org/package/2006/relationships"><Relationship Id="rId8" Type="http://schemas.openxmlformats.org/officeDocument/2006/relationships/audio" Target="../media/audio2.wav"/><Relationship Id="rId3" Type="http://schemas.openxmlformats.org/officeDocument/2006/relationships/audio" Target="../media/audio2.wav"/><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gif"/><Relationship Id="rId4" Type="http://schemas.openxmlformats.org/officeDocument/2006/relationships/hyperlink" Target="http://en.wikipedia.org/wiki/Methods_of_detecting_extrasolar_planets" TargetMode="External"/></Relationships>
</file>

<file path=ppt/slides/_rels/slide6.xml.rels><?xml version="1.0" encoding="UTF-8" standalone="yes"?>
<Relationships xmlns="http://schemas.openxmlformats.org/package/2006/relationships"><Relationship Id="rId3" Type="http://schemas.openxmlformats.org/officeDocument/2006/relationships/audio" Target="../media/audio2.wav"/><Relationship Id="rId7" Type="http://schemas.openxmlformats.org/officeDocument/2006/relationships/audio" Target="../media/audio2.wav"/><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en.wikipedia.org/wiki/HAT-P-5b" TargetMode="External"/><Relationship Id="rId5" Type="http://schemas.openxmlformats.org/officeDocument/2006/relationships/hyperlink" Target="http://en.wikipedia.org/wiki/HAT-P-5" TargetMode="Externa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audio" Target="../media/audio2.wav"/><Relationship Id="rId1" Type="http://schemas.openxmlformats.org/officeDocument/2006/relationships/slideLayout" Target="../slideLayouts/slideLayout1.xml"/><Relationship Id="rId4" Type="http://schemas.openxmlformats.org/officeDocument/2006/relationships/audio" Target="../media/audio2.wav"/></Relationships>
</file>

<file path=ppt/slides/_rels/slide8.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audio" Target="../media/audio2.wav"/><Relationship Id="rId5" Type="http://schemas.openxmlformats.org/officeDocument/2006/relationships/hyperlink" Target="http://telescope.livjm.ac.uk/Info/TelInst/Inst/RISE/" TargetMode="Externa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audio" Target="../media/audio2.wav"/><Relationship Id="rId1" Type="http://schemas.openxmlformats.org/officeDocument/2006/relationships/slideLayout" Target="../slideLayouts/slideLayout1.xml"/><Relationship Id="rId6" Type="http://schemas.openxmlformats.org/officeDocument/2006/relationships/audio" Target="../media/audio2.wav"/><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02" name="Picture 6" descr="http://cdn.thenextweb.com/wp-content/blogs.dir/1/files/2012/12/IMG_0023.png"/>
          <p:cNvPicPr>
            <a:picLocks noChangeAspect="1" noChangeArrowheads="1"/>
          </p:cNvPicPr>
          <p:nvPr/>
        </p:nvPicPr>
        <p:blipFill rotWithShape="1">
          <a:blip r:embed="rId3">
            <a:extLst>
              <a:ext uri="{28A0092B-C50C-407E-A947-70E740481C1C}">
                <a14:useLocalDpi xmlns:a14="http://schemas.microsoft.com/office/drawing/2010/main" val="0"/>
              </a:ext>
            </a:extLst>
          </a:blip>
          <a:srcRect t="2222"/>
          <a:stretch/>
        </p:blipFill>
        <p:spPr bwMode="auto">
          <a:xfrm>
            <a:off x="0" y="-28912"/>
            <a:ext cx="9128800" cy="688691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p:cNvCxnSpPr/>
          <p:nvPr/>
        </p:nvCxnSpPr>
        <p:spPr>
          <a:xfrm>
            <a:off x="-35008" y="617162"/>
            <a:ext cx="6836568" cy="0"/>
          </a:xfrm>
          <a:prstGeom prst="line">
            <a:avLst/>
          </a:prstGeom>
          <a:ln w="31750">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1576" y="4850598"/>
            <a:ext cx="2956248" cy="369332"/>
          </a:xfrm>
          <a:prstGeom prst="rect">
            <a:avLst/>
          </a:prstGeom>
          <a:solidFill>
            <a:srgbClr val="E6E6E6"/>
          </a:solidFill>
        </p:spPr>
        <p:txBody>
          <a:bodyPr wrap="square" rtlCol="0">
            <a:spAutoFit/>
          </a:bodyPr>
          <a:lstStyle/>
          <a:p>
            <a:r>
              <a:rPr lang="en-GB" dirty="0" smtClean="0">
                <a:solidFill>
                  <a:schemeClr val="bg2">
                    <a:lumMod val="75000"/>
                  </a:schemeClr>
                </a:solidFill>
              </a:rPr>
              <a:t>NO INTELLIGENT LIFE</a:t>
            </a:r>
            <a:endParaRPr lang="en-GB" dirty="0">
              <a:solidFill>
                <a:schemeClr val="bg2">
                  <a:lumMod val="75000"/>
                </a:schemeClr>
              </a:solidFill>
            </a:endParaRPr>
          </a:p>
        </p:txBody>
      </p:sp>
      <p:sp>
        <p:nvSpPr>
          <p:cNvPr id="26" name="TextBox 25"/>
          <p:cNvSpPr txBox="1"/>
          <p:nvPr/>
        </p:nvSpPr>
        <p:spPr>
          <a:xfrm>
            <a:off x="52264" y="6394015"/>
            <a:ext cx="4392528" cy="261610"/>
          </a:xfrm>
          <a:prstGeom prst="rect">
            <a:avLst/>
          </a:prstGeom>
          <a:solidFill>
            <a:srgbClr val="E6E6E6"/>
          </a:solidFill>
        </p:spPr>
        <p:txBody>
          <a:bodyPr wrap="square" rtlCol="0">
            <a:spAutoFit/>
          </a:bodyPr>
          <a:lstStyle/>
          <a:p>
            <a:r>
              <a:rPr lang="en-GB" sz="1100" dirty="0" smtClean="0">
                <a:solidFill>
                  <a:schemeClr val="bg2">
                    <a:lumMod val="75000"/>
                  </a:schemeClr>
                </a:solidFill>
              </a:rPr>
              <a:t>Buzz gets the idea</a:t>
            </a:r>
            <a:endParaRPr lang="en-GB" sz="1100" dirty="0">
              <a:solidFill>
                <a:schemeClr val="bg2">
                  <a:lumMod val="75000"/>
                </a:schemeClr>
              </a:solidFill>
            </a:endParaRPr>
          </a:p>
        </p:txBody>
      </p:sp>
      <p:sp>
        <p:nvSpPr>
          <p:cNvPr id="28" name="TextBox 27"/>
          <p:cNvSpPr txBox="1"/>
          <p:nvPr/>
        </p:nvSpPr>
        <p:spPr>
          <a:xfrm>
            <a:off x="5220072" y="5111606"/>
            <a:ext cx="1584176" cy="261610"/>
          </a:xfrm>
          <a:prstGeom prst="rect">
            <a:avLst/>
          </a:prstGeom>
          <a:solidFill>
            <a:srgbClr val="E6E6E6"/>
          </a:solidFill>
        </p:spPr>
        <p:txBody>
          <a:bodyPr wrap="square" rtlCol="0">
            <a:spAutoFit/>
          </a:bodyPr>
          <a:lstStyle/>
          <a:p>
            <a:r>
              <a:rPr lang="en-GB" sz="1100" dirty="0" smtClean="0">
                <a:solidFill>
                  <a:schemeClr val="bg2">
                    <a:lumMod val="60000"/>
                    <a:lumOff val="40000"/>
                  </a:schemeClr>
                </a:solidFill>
              </a:rPr>
              <a:t>Not Many subscribers</a:t>
            </a:r>
            <a:endParaRPr lang="en-GB" sz="1100" dirty="0">
              <a:solidFill>
                <a:schemeClr val="bg2">
                  <a:lumMod val="60000"/>
                  <a:lumOff val="40000"/>
                </a:schemeClr>
              </a:solidFill>
            </a:endParaRPr>
          </a:p>
        </p:txBody>
      </p:sp>
      <p:sp>
        <p:nvSpPr>
          <p:cNvPr id="27" name="TextBox 26"/>
          <p:cNvSpPr txBox="1"/>
          <p:nvPr/>
        </p:nvSpPr>
        <p:spPr>
          <a:xfrm>
            <a:off x="0" y="6655625"/>
            <a:ext cx="4392528" cy="246221"/>
          </a:xfrm>
          <a:prstGeom prst="rect">
            <a:avLst/>
          </a:prstGeom>
          <a:solidFill>
            <a:srgbClr val="E6E6E6"/>
          </a:solidFill>
        </p:spPr>
        <p:txBody>
          <a:bodyPr wrap="square" rtlCol="0">
            <a:spAutoFit/>
          </a:bodyPr>
          <a:lstStyle/>
          <a:p>
            <a:r>
              <a:rPr lang="en-GB" sz="1000" u="sng" dirty="0" smtClean="0">
                <a:solidFill>
                  <a:srgbClr val="0070C0"/>
                </a:solidFill>
              </a:rPr>
              <a:t>http://www.facebookk.com/buzz</a:t>
            </a:r>
            <a:endParaRPr lang="en-GB" sz="1000" u="sng" dirty="0">
              <a:solidFill>
                <a:srgbClr val="0070C0"/>
              </a:solidFill>
            </a:endParaRPr>
          </a:p>
        </p:txBody>
      </p:sp>
      <p:cxnSp>
        <p:nvCxnSpPr>
          <p:cNvPr id="3" name="Straight Connector 2"/>
          <p:cNvCxnSpPr/>
          <p:nvPr/>
        </p:nvCxnSpPr>
        <p:spPr>
          <a:xfrm>
            <a:off x="6948264" y="752824"/>
            <a:ext cx="92363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871899" y="724634"/>
            <a:ext cx="1164597" cy="400110"/>
          </a:xfrm>
          <a:prstGeom prst="rect">
            <a:avLst/>
          </a:prstGeom>
          <a:solidFill>
            <a:schemeClr val="tx1">
              <a:lumMod val="95000"/>
            </a:schemeClr>
          </a:solidFill>
        </p:spPr>
        <p:txBody>
          <a:bodyPr wrap="square" rtlCol="0">
            <a:spAutoFit/>
          </a:bodyPr>
          <a:lstStyle/>
          <a:p>
            <a:r>
              <a:rPr lang="en-GB" sz="1000" dirty="0" smtClean="0">
                <a:solidFill>
                  <a:schemeClr val="bg2">
                    <a:lumMod val="60000"/>
                    <a:lumOff val="40000"/>
                  </a:schemeClr>
                </a:solidFill>
              </a:rPr>
              <a:t>Planetary transit-Group B</a:t>
            </a:r>
            <a:endParaRPr lang="en-GB" sz="1000" dirty="0">
              <a:solidFill>
                <a:schemeClr val="bg2">
                  <a:lumMod val="60000"/>
                  <a:lumOff val="40000"/>
                </a:schemeClr>
              </a:solidFill>
            </a:endParaRPr>
          </a:p>
        </p:txBody>
      </p:sp>
      <p:pic>
        <p:nvPicPr>
          <p:cNvPr id="4103" name="Pictur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076" t="21667" r="20964" b="20417"/>
          <a:stretch/>
        </p:blipFill>
        <p:spPr bwMode="auto">
          <a:xfrm>
            <a:off x="6948264" y="761168"/>
            <a:ext cx="923635" cy="579600"/>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6146" name="Picture 2" descr="http://24.media.tumblr.com/tumblr_mam5l3ZX0x1rxevt4o1_500.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1576" y="404664"/>
            <a:ext cx="6878398" cy="3960440"/>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1691680" y="5805264"/>
            <a:ext cx="216024" cy="216024"/>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p:cNvSpPr txBox="1"/>
          <p:nvPr/>
        </p:nvSpPr>
        <p:spPr>
          <a:xfrm>
            <a:off x="5204048" y="4865987"/>
            <a:ext cx="1152128" cy="338554"/>
          </a:xfrm>
          <a:prstGeom prst="rect">
            <a:avLst/>
          </a:prstGeom>
          <a:solidFill>
            <a:srgbClr val="E6E6E6"/>
          </a:solidFill>
        </p:spPr>
        <p:txBody>
          <a:bodyPr wrap="square" rtlCol="0">
            <a:spAutoFit/>
          </a:bodyPr>
          <a:lstStyle/>
          <a:p>
            <a:r>
              <a:rPr lang="en-GB" sz="1600" dirty="0" smtClean="0">
                <a:solidFill>
                  <a:schemeClr val="bg2">
                    <a:lumMod val="75000"/>
                  </a:schemeClr>
                </a:solidFill>
              </a:rPr>
              <a:t>BUZZ</a:t>
            </a:r>
            <a:endParaRPr lang="en-GB" sz="1600" dirty="0">
              <a:solidFill>
                <a:schemeClr val="bg2">
                  <a:lumMod val="75000"/>
                </a:schemeClr>
              </a:solidFill>
            </a:endParaRPr>
          </a:p>
        </p:txBody>
      </p:sp>
      <p:pic>
        <p:nvPicPr>
          <p:cNvPr id="6150" name="Picture 6" descr="http://images1.wikia.nocookie.net/__cb20130101220441/disney/images/e/e3/Buzz_Lightyear_out_of_the_box.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298" r="8559"/>
          <a:stretch/>
        </p:blipFill>
        <p:spPr bwMode="auto">
          <a:xfrm>
            <a:off x="4713204" y="4940145"/>
            <a:ext cx="506868" cy="4678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4339128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1.48148E-6 L 0.61025 -0.7088 " pathEditMode="relative" rAng="0" ptsTypes="AA">
                                      <p:cBhvr>
                                        <p:cTn id="6" dur="2000" fill="hold"/>
                                        <p:tgtEl>
                                          <p:spTgt spid="7"/>
                                        </p:tgtEl>
                                        <p:attrNameLst>
                                          <p:attrName>ppt_x</p:attrName>
                                          <p:attrName>ppt_y</p:attrName>
                                        </p:attrNameLst>
                                      </p:cBhvr>
                                      <p:rCtr x="30503" y="-35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Subtitle 2"/>
          <p:cNvSpPr txBox="1">
            <a:spLocks/>
          </p:cNvSpPr>
          <p:nvPr/>
        </p:nvSpPr>
        <p:spPr>
          <a:xfrm>
            <a:off x="-234171" y="-105924"/>
            <a:ext cx="2789947" cy="1008112"/>
          </a:xfrm>
          <a:prstGeom prst="rect">
            <a:avLst/>
          </a:prstGeom>
          <a:solidFill>
            <a:schemeClr val="tx1">
              <a:lumMod val="65000"/>
              <a:alpha val="34000"/>
            </a:schemeClr>
          </a:solidFill>
          <a:ln w="44450" cap="sq" cmpd="sng">
            <a:solidFill>
              <a:schemeClr val="tx1"/>
            </a:solidFill>
            <a:prstDash val="solid"/>
            <a:round/>
          </a:ln>
        </p:spPr>
        <p:txBody>
          <a:bodyPr vert="horz" lIns="91440" tIns="45720" rIns="91440" bIns="45720" rtlCol="0">
            <a:normAutofit/>
            <a:scene3d>
              <a:camera prst="orthographicFront"/>
              <a:lightRig rig="soft" dir="t">
                <a:rot lat="0" lon="0" rev="10800000"/>
              </a:lightRig>
            </a:scene3d>
            <a:sp3d extrusionH="57150">
              <a:bevelT w="27940" h="12700" prst="softRound"/>
              <a:contourClr>
                <a:srgbClr val="DDDDDD"/>
              </a:contourClr>
            </a:sp3d>
          </a:bodyPr>
          <a:lstStyle>
            <a:lvl1pPr marL="0" indent="0" algn="l" defTabSz="914400" rtl="0" eaLnBrk="1" latinLnBrk="0" hangingPunct="1">
              <a:spcBef>
                <a:spcPts val="1200"/>
              </a:spcBef>
              <a:spcAft>
                <a:spcPts val="0"/>
              </a:spcAft>
              <a:buClr>
                <a:schemeClr val="accent5"/>
              </a:buClr>
              <a:buFont typeface="Arial" pitchFamily="34" charset="0"/>
              <a:buNone/>
              <a:defRPr sz="2000" b="0" i="1" kern="1200" cap="none" spc="120" baseline="0">
                <a:solidFill>
                  <a:schemeClr val="tx1"/>
                </a:solidFill>
                <a:latin typeface="+mn-lt"/>
                <a:ea typeface="+mn-ea"/>
                <a:cs typeface="Tahoma" pitchFamily="34" charset="0"/>
              </a:defRPr>
            </a:lvl1pPr>
            <a:lvl2pPr marL="457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2pPr>
            <a:lvl3pPr marL="914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3pPr>
            <a:lvl4pPr marL="1371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4pPr>
            <a:lvl5pPr marL="18288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endParaRPr lang="en-GB" b="1" spc="150" dirty="0">
              <a:ln w="11430"/>
              <a:solidFill>
                <a:srgbClr val="F8F8F8"/>
              </a:solidFill>
              <a:effectLst>
                <a:glow rad="38100">
                  <a:schemeClr val="accent1">
                    <a:alpha val="76000"/>
                  </a:schemeClr>
                </a:glow>
                <a:innerShdw blurRad="63500" dist="50800" dir="16200000">
                  <a:prstClr val="black">
                    <a:alpha val="50000"/>
                  </a:prstClr>
                </a:innerShdw>
              </a:effectLst>
            </a:endParaRPr>
          </a:p>
        </p:txBody>
      </p:sp>
      <p:sp>
        <p:nvSpPr>
          <p:cNvPr id="12" name="Rectangle 11"/>
          <p:cNvSpPr/>
          <p:nvPr/>
        </p:nvSpPr>
        <p:spPr>
          <a:xfrm>
            <a:off x="5255" y="0"/>
            <a:ext cx="4710762" cy="830997"/>
          </a:xfrm>
          <a:prstGeom prst="rect">
            <a:avLst/>
          </a:prstGeom>
        </p:spPr>
        <p:txBody>
          <a:bodyPr wrap="square">
            <a:spAutoFit/>
          </a:bodyPr>
          <a:lstStyle/>
          <a:p>
            <a:r>
              <a:rPr lang="en-GB" sz="4800" b="1" u="sng" spc="150" dirty="0" smtClean="0">
                <a:ln w="11430"/>
                <a:solidFill>
                  <a:srgbClr val="F8F8F8"/>
                </a:solidFill>
                <a:effectLst>
                  <a:glow rad="38100">
                    <a:schemeClr val="accent1">
                      <a:alpha val="76000"/>
                    </a:schemeClr>
                  </a:glow>
                  <a:innerShdw blurRad="63500" dist="50800" dir="16200000">
                    <a:prstClr val="black">
                      <a:alpha val="50000"/>
                    </a:prstClr>
                  </a:innerShdw>
                </a:effectLst>
                <a:latin typeface="Arial" pitchFamily="34" charset="0"/>
                <a:cs typeface="Arial" pitchFamily="34" charset="0"/>
              </a:rPr>
              <a:t>Results</a:t>
            </a:r>
            <a:endParaRPr lang="en-GB" sz="4800" b="1" u="sng" spc="150" dirty="0">
              <a:ln w="11430"/>
              <a:solidFill>
                <a:srgbClr val="F8F8F8"/>
              </a:solidFill>
              <a:effectLst>
                <a:glow rad="38100">
                  <a:schemeClr val="accent1">
                    <a:alpha val="76000"/>
                  </a:schemeClr>
                </a:glow>
                <a:innerShdw blurRad="63500" dist="50800" dir="16200000">
                  <a:prstClr val="black">
                    <a:alpha val="50000"/>
                  </a:prstClr>
                </a:innerShdw>
              </a:effectLst>
              <a:latin typeface="Arial" pitchFamily="34" charset="0"/>
              <a:cs typeface="Arial"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1268760"/>
            <a:ext cx="7766919" cy="4752528"/>
          </a:xfrm>
          <a:prstGeom prst="rect">
            <a:avLst/>
          </a:prstGeom>
          <a:ln>
            <a:noFill/>
          </a:ln>
          <a:effectLst>
            <a:outerShdw blurRad="292100" dist="139700" dir="2700000" algn="tl" rotWithShape="0">
              <a:srgbClr val="333333">
                <a:alpha val="65000"/>
              </a:srgbClr>
            </a:outerShdw>
          </a:effectLst>
        </p:spPr>
      </p:pic>
      <p:sp>
        <p:nvSpPr>
          <p:cNvPr id="19" name="TextBox 18"/>
          <p:cNvSpPr txBox="1"/>
          <p:nvPr/>
        </p:nvSpPr>
        <p:spPr>
          <a:xfrm>
            <a:off x="3563888" y="6112002"/>
            <a:ext cx="1624163" cy="369332"/>
          </a:xfrm>
          <a:prstGeom prst="rect">
            <a:avLst/>
          </a:prstGeom>
          <a:noFill/>
        </p:spPr>
        <p:txBody>
          <a:bodyPr wrap="none" rtlCol="0">
            <a:spAutoFit/>
          </a:bodyPr>
          <a:lstStyle/>
          <a:p>
            <a:r>
              <a:rPr lang="en-GB" dirty="0" smtClean="0"/>
              <a:t>Image number </a:t>
            </a:r>
            <a:endParaRPr lang="en-GB" dirty="0"/>
          </a:p>
        </p:txBody>
      </p:sp>
      <p:sp>
        <p:nvSpPr>
          <p:cNvPr id="22" name="TextBox 21"/>
          <p:cNvSpPr txBox="1"/>
          <p:nvPr/>
        </p:nvSpPr>
        <p:spPr>
          <a:xfrm rot="16200000">
            <a:off x="-943295" y="3460357"/>
            <a:ext cx="2614947" cy="369332"/>
          </a:xfrm>
          <a:prstGeom prst="rect">
            <a:avLst/>
          </a:prstGeom>
          <a:noFill/>
        </p:spPr>
        <p:txBody>
          <a:bodyPr wrap="none" rtlCol="0">
            <a:spAutoFit/>
          </a:bodyPr>
          <a:lstStyle/>
          <a:p>
            <a:r>
              <a:rPr lang="en-GB" dirty="0" smtClean="0"/>
              <a:t>Relative brightness (S/C1)</a:t>
            </a:r>
            <a:endParaRPr lang="en-GB" dirty="0"/>
          </a:p>
        </p:txBody>
      </p:sp>
    </p:spTree>
    <p:extLst>
      <p:ext uri="{BB962C8B-B14F-4D97-AF65-F5344CB8AC3E}">
        <p14:creationId xmlns:p14="http://schemas.microsoft.com/office/powerpoint/2010/main" val="141956250"/>
      </p:ext>
    </p:extLst>
  </p:cSld>
  <p:clrMapOvr>
    <a:masterClrMapping/>
  </p:clrMapOvr>
  <mc:AlternateContent xmlns:mc="http://schemas.openxmlformats.org/markup-compatibility/2006" xmlns:p14="http://schemas.microsoft.com/office/powerpoint/2010/main">
    <mc:Choice Requires="p14">
      <p:transition spd="slow">
        <p14:flash/>
        <p:sndAc>
          <p:stSnd>
            <p:snd r:embed="rId3" name="suction.wav"/>
          </p:stSnd>
        </p:sndAc>
      </p:transition>
    </mc:Choice>
    <mc:Fallback xmlns="">
      <p:transition spd="slow">
        <p:fade/>
        <p:sndAc>
          <p:stSnd>
            <p:snd r:embed="rId6" name="suction.wav"/>
          </p:stSnd>
        </p:sndAc>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4" descr="http://24.media.tumblr.com/tumblr_lzbg4paKwN1rpx9bqo1_500.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 y="10304"/>
            <a:ext cx="9144001" cy="4911392"/>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p:cNvSpPr txBox="1">
            <a:spLocks/>
          </p:cNvSpPr>
          <p:nvPr/>
        </p:nvSpPr>
        <p:spPr>
          <a:xfrm>
            <a:off x="-252536" y="4921696"/>
            <a:ext cx="9577064" cy="2016224"/>
          </a:xfrm>
          <a:prstGeom prst="rect">
            <a:avLst/>
          </a:prstGeom>
          <a:solidFill>
            <a:schemeClr val="tx1">
              <a:lumMod val="65000"/>
              <a:alpha val="34000"/>
            </a:schemeClr>
          </a:solidFill>
          <a:ln w="44450" cap="sq" cmpd="sng">
            <a:solidFill>
              <a:schemeClr val="tx1"/>
            </a:solidFill>
            <a:prstDash val="solid"/>
            <a:round/>
          </a:ln>
        </p:spPr>
        <p:txBody>
          <a:bodyPr vert="horz" lIns="91440" tIns="45720" rIns="91440" bIns="45720" rtlCol="0">
            <a:normAutofit/>
            <a:scene3d>
              <a:camera prst="orthographicFront"/>
              <a:lightRig rig="soft" dir="t">
                <a:rot lat="0" lon="0" rev="10800000"/>
              </a:lightRig>
            </a:scene3d>
            <a:sp3d extrusionH="57150">
              <a:bevelT w="27940" h="12700" prst="softRound"/>
              <a:contourClr>
                <a:srgbClr val="DDDDDD"/>
              </a:contourClr>
            </a:sp3d>
          </a:bodyPr>
          <a:lstStyle>
            <a:lvl1pPr marL="0" indent="0" algn="l" defTabSz="914400" rtl="0" eaLnBrk="1" latinLnBrk="0" hangingPunct="1">
              <a:spcBef>
                <a:spcPts val="1200"/>
              </a:spcBef>
              <a:spcAft>
                <a:spcPts val="0"/>
              </a:spcAft>
              <a:buClr>
                <a:schemeClr val="accent5"/>
              </a:buClr>
              <a:buFont typeface="Arial" pitchFamily="34" charset="0"/>
              <a:buNone/>
              <a:defRPr sz="2000" b="0" i="1" kern="1200" cap="none" spc="120" baseline="0">
                <a:solidFill>
                  <a:schemeClr val="tx1"/>
                </a:solidFill>
                <a:latin typeface="+mn-lt"/>
                <a:ea typeface="+mn-ea"/>
                <a:cs typeface="Tahoma" pitchFamily="34" charset="0"/>
              </a:defRPr>
            </a:lvl1pPr>
            <a:lvl2pPr marL="457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2pPr>
            <a:lvl3pPr marL="914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3pPr>
            <a:lvl4pPr marL="1371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4pPr>
            <a:lvl5pPr marL="18288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endParaRPr lang="en-GB" b="1" spc="150" dirty="0">
              <a:ln w="11430"/>
              <a:solidFill>
                <a:srgbClr val="F8F8F8"/>
              </a:solidFill>
              <a:effectLst>
                <a:glow rad="38100">
                  <a:schemeClr val="accent1">
                    <a:alpha val="76000"/>
                  </a:schemeClr>
                </a:glow>
                <a:innerShdw blurRad="63500" dist="50800" dir="16200000">
                  <a:prstClr val="black">
                    <a:alpha val="50000"/>
                  </a:prstClr>
                </a:innerShdw>
              </a:effectLst>
            </a:endParaRPr>
          </a:p>
        </p:txBody>
      </p:sp>
      <p:sp>
        <p:nvSpPr>
          <p:cNvPr id="2" name="Title 1"/>
          <p:cNvSpPr>
            <a:spLocks noGrp="1"/>
          </p:cNvSpPr>
          <p:nvPr>
            <p:ph type="title"/>
          </p:nvPr>
        </p:nvSpPr>
        <p:spPr>
          <a:xfrm>
            <a:off x="-828600" y="4879033"/>
            <a:ext cx="7680960" cy="1050775"/>
          </a:xfrm>
        </p:spPr>
        <p:txBody>
          <a:bodyPr>
            <a:scene3d>
              <a:camera prst="orthographicFront"/>
              <a:lightRig rig="threePt" dir="t"/>
            </a:scene3d>
            <a:sp3d extrusionH="57150">
              <a:bevelT h="25400" prst="softRound"/>
            </a:sp3d>
          </a:bodyPr>
          <a:lstStyle/>
          <a:p>
            <a:pPr algn="ctr"/>
            <a:r>
              <a:rPr lang="en-GB" spc="50" dirty="0" smtClean="0">
                <a:ln w="13500">
                  <a:solidFill>
                    <a:schemeClr val="tx1">
                      <a:lumMod val="65000"/>
                      <a:alpha val="6500"/>
                    </a:schemeClr>
                  </a:solidFill>
                  <a:prstDash val="solid"/>
                </a:ln>
                <a:solidFill>
                  <a:schemeClr val="accent1">
                    <a:tint val="3000"/>
                    <a:alpha val="95000"/>
                  </a:schemeClr>
                </a:solidFill>
                <a:effectLst>
                  <a:glow rad="25400">
                    <a:schemeClr val="accent1">
                      <a:satMod val="175000"/>
                      <a:alpha val="49000"/>
                    </a:schemeClr>
                  </a:glow>
                  <a:outerShdw blurRad="50800" dist="38100" dir="2700000" algn="tl" rotWithShape="0">
                    <a:prstClr val="black">
                      <a:alpha val="40000"/>
                    </a:prstClr>
                  </a:outerShdw>
                </a:effectLst>
              </a:rPr>
              <a:t>THANKYOU!</a:t>
            </a:r>
            <a:endParaRPr lang="en-GB" spc="50" dirty="0">
              <a:ln w="13500">
                <a:solidFill>
                  <a:schemeClr val="tx1">
                    <a:lumMod val="65000"/>
                    <a:alpha val="6500"/>
                  </a:schemeClr>
                </a:solidFill>
                <a:prstDash val="solid"/>
              </a:ln>
              <a:solidFill>
                <a:schemeClr val="accent1">
                  <a:tint val="3000"/>
                  <a:alpha val="95000"/>
                </a:schemeClr>
              </a:solidFill>
              <a:effectLst>
                <a:glow rad="25400">
                  <a:schemeClr val="accent1">
                    <a:satMod val="175000"/>
                    <a:alpha val="49000"/>
                  </a:schemeClr>
                </a:glow>
                <a:outerShdw blurRad="50800" dist="38100" dir="2700000" algn="tl" rotWithShape="0">
                  <a:prstClr val="black">
                    <a:alpha val="40000"/>
                  </a:prstClr>
                </a:outerShdw>
              </a:effectLst>
            </a:endParaRPr>
          </a:p>
        </p:txBody>
      </p:sp>
      <p:sp>
        <p:nvSpPr>
          <p:cNvPr id="5" name="Subtitle 2"/>
          <p:cNvSpPr>
            <a:spLocks noGrp="1"/>
          </p:cNvSpPr>
          <p:nvPr>
            <p:ph type="subTitle" idx="1"/>
          </p:nvPr>
        </p:nvSpPr>
        <p:spPr>
          <a:xfrm>
            <a:off x="1547664" y="5749610"/>
            <a:ext cx="5616624" cy="360396"/>
          </a:xfrm>
          <a:noFill/>
          <a:ln w="47625" cap="sq" cmpd="sng">
            <a:noFill/>
            <a:prstDash val="solid"/>
            <a:round/>
          </a:ln>
        </p:spPr>
        <p:txBody>
          <a:bodyPr>
            <a:normAutofit fontScale="92500" lnSpcReduction="10000"/>
            <a:scene3d>
              <a:camera prst="orthographicFront"/>
              <a:lightRig rig="soft" dir="t">
                <a:rot lat="0" lon="0" rev="10800000"/>
              </a:lightRig>
            </a:scene3d>
            <a:sp3d extrusionH="57150">
              <a:bevelT w="27940" h="12700" prst="softRound"/>
              <a:contourClr>
                <a:srgbClr val="DDDDDD"/>
              </a:contourClr>
            </a:sp3d>
          </a:bodyPr>
          <a:lstStyle/>
          <a:p>
            <a:r>
              <a:rPr lang="en-GB" b="1" spc="150" dirty="0" smtClean="0">
                <a:ln w="11430"/>
                <a:solidFill>
                  <a:srgbClr val="F8F8F8"/>
                </a:solidFill>
                <a:effectLst>
                  <a:glow rad="38100">
                    <a:schemeClr val="accent1">
                      <a:alpha val="76000"/>
                    </a:schemeClr>
                  </a:glow>
                  <a:innerShdw blurRad="63500" dist="50800" dir="16200000">
                    <a:prstClr val="black">
                      <a:alpha val="50000"/>
                    </a:prstClr>
                  </a:innerShdw>
                </a:effectLst>
              </a:rPr>
              <a:t>Group B  – YOUR WINNERS.</a:t>
            </a:r>
            <a:endParaRPr lang="en-GB" b="1" spc="150" dirty="0">
              <a:ln w="11430"/>
              <a:solidFill>
                <a:srgbClr val="F8F8F8"/>
              </a:solidFill>
              <a:effectLst>
                <a:glow rad="38100">
                  <a:schemeClr val="accent1">
                    <a:alpha val="76000"/>
                  </a:schemeClr>
                </a:glow>
                <a:innerShdw blurRad="63500" dist="50800" dir="16200000">
                  <a:prstClr val="black">
                    <a:alpha val="50000"/>
                  </a:prstClr>
                </a:innerShdw>
              </a:effectLst>
            </a:endParaRPr>
          </a:p>
        </p:txBody>
      </p:sp>
    </p:spTree>
    <p:extLst>
      <p:ext uri="{BB962C8B-B14F-4D97-AF65-F5344CB8AC3E}">
        <p14:creationId xmlns:p14="http://schemas.microsoft.com/office/powerpoint/2010/main" val="4080157776"/>
      </p:ext>
    </p:extLst>
  </p:cSld>
  <p:clrMapOvr>
    <a:masterClrMapping/>
  </p:clrMapOvr>
  <mc:AlternateContent xmlns:mc="http://schemas.openxmlformats.org/markup-compatibility/2006" xmlns:p14="http://schemas.microsoft.com/office/powerpoint/2010/main">
    <mc:Choice Requires="p14">
      <p:transition spd="slow" p14:dur="1600">
        <p14:gallery dir="l"/>
        <p:sndAc>
          <p:stSnd>
            <p:snd r:embed="rId3" name="applause.wav"/>
          </p:stSnd>
        </p:sndAc>
      </p:transition>
    </mc:Choice>
    <mc:Fallback xmlns="">
      <p:transition spd="slow">
        <p:fade/>
        <p:sndAc>
          <p:stSnd>
            <p:snd r:embed="rId5" name="applause.wav"/>
          </p:stSnd>
        </p:sndAc>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02" name="Picture 6" descr="http://cdn.thenextweb.com/wp-content/blogs.dir/1/files/2012/12/IMG_0023.png"/>
          <p:cNvPicPr>
            <a:picLocks noChangeAspect="1" noChangeArrowheads="1"/>
          </p:cNvPicPr>
          <p:nvPr/>
        </p:nvPicPr>
        <p:blipFill rotWithShape="1">
          <a:blip r:embed="rId3">
            <a:extLst>
              <a:ext uri="{28A0092B-C50C-407E-A947-70E740481C1C}">
                <a14:useLocalDpi xmlns:a14="http://schemas.microsoft.com/office/drawing/2010/main" val="0"/>
              </a:ext>
            </a:extLst>
          </a:blip>
          <a:srcRect t="2222"/>
          <a:stretch/>
        </p:blipFill>
        <p:spPr bwMode="auto">
          <a:xfrm>
            <a:off x="0" y="-28912"/>
            <a:ext cx="9128800" cy="6886912"/>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p:cNvPicPr>
            <a:picLocks noChangeAspect="1" noChangeArrowheads="1"/>
          </p:cNvPicPr>
          <p:nvPr/>
        </p:nvPicPr>
        <p:blipFill rotWithShape="1">
          <a:blip r:embed="rId4">
            <a:extLst>
              <a:ext uri="{28A0092B-C50C-407E-A947-70E740481C1C}">
                <a14:useLocalDpi xmlns:a14="http://schemas.microsoft.com/office/drawing/2010/main" val="0"/>
              </a:ext>
            </a:extLst>
          </a:blip>
          <a:srcRect l="36076" t="21667" r="20964" b="20417"/>
          <a:stretch/>
        </p:blipFill>
        <p:spPr bwMode="auto">
          <a:xfrm>
            <a:off x="-35008" y="372205"/>
            <a:ext cx="6876256"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9" name="Straight Connector 18"/>
          <p:cNvCxnSpPr/>
          <p:nvPr/>
        </p:nvCxnSpPr>
        <p:spPr>
          <a:xfrm>
            <a:off x="-35008" y="617162"/>
            <a:ext cx="6836568" cy="0"/>
          </a:xfrm>
          <a:prstGeom prst="line">
            <a:avLst/>
          </a:prstGeom>
          <a:ln w="31750">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04048" y="4865987"/>
            <a:ext cx="1152128" cy="338554"/>
          </a:xfrm>
          <a:prstGeom prst="rect">
            <a:avLst/>
          </a:prstGeom>
          <a:solidFill>
            <a:srgbClr val="E6E6E6"/>
          </a:solidFill>
        </p:spPr>
        <p:txBody>
          <a:bodyPr wrap="square" rtlCol="0">
            <a:spAutoFit/>
          </a:bodyPr>
          <a:lstStyle/>
          <a:p>
            <a:r>
              <a:rPr lang="en-GB" sz="1600" dirty="0" smtClean="0">
                <a:solidFill>
                  <a:schemeClr val="bg2">
                    <a:lumMod val="75000"/>
                  </a:schemeClr>
                </a:solidFill>
              </a:rPr>
              <a:t>Group B</a:t>
            </a:r>
            <a:endParaRPr lang="en-GB" sz="1600" dirty="0">
              <a:solidFill>
                <a:schemeClr val="bg2">
                  <a:lumMod val="75000"/>
                </a:schemeClr>
              </a:solidFill>
            </a:endParaRPr>
          </a:p>
        </p:txBody>
      </p:sp>
      <p:sp>
        <p:nvSpPr>
          <p:cNvPr id="25" name="TextBox 24"/>
          <p:cNvSpPr txBox="1"/>
          <p:nvPr/>
        </p:nvSpPr>
        <p:spPr>
          <a:xfrm>
            <a:off x="31576" y="4850598"/>
            <a:ext cx="2956248" cy="369332"/>
          </a:xfrm>
          <a:prstGeom prst="rect">
            <a:avLst/>
          </a:prstGeom>
          <a:solidFill>
            <a:srgbClr val="E6E6E6"/>
          </a:solidFill>
        </p:spPr>
        <p:txBody>
          <a:bodyPr wrap="square" rtlCol="0">
            <a:spAutoFit/>
          </a:bodyPr>
          <a:lstStyle/>
          <a:p>
            <a:r>
              <a:rPr lang="en-GB" dirty="0" smtClean="0">
                <a:solidFill>
                  <a:schemeClr val="bg2">
                    <a:lumMod val="75000"/>
                  </a:schemeClr>
                </a:solidFill>
              </a:rPr>
              <a:t>Group B – </a:t>
            </a:r>
            <a:r>
              <a:rPr lang="en-GB" dirty="0" err="1" smtClean="0">
                <a:solidFill>
                  <a:schemeClr val="bg2">
                    <a:lumMod val="75000"/>
                  </a:schemeClr>
                </a:solidFill>
              </a:rPr>
              <a:t>ExtraSolar</a:t>
            </a:r>
            <a:r>
              <a:rPr lang="en-GB" dirty="0" smtClean="0">
                <a:solidFill>
                  <a:schemeClr val="bg2">
                    <a:lumMod val="75000"/>
                  </a:schemeClr>
                </a:solidFill>
              </a:rPr>
              <a:t> Planets</a:t>
            </a:r>
            <a:endParaRPr lang="en-GB" dirty="0">
              <a:solidFill>
                <a:schemeClr val="bg2">
                  <a:lumMod val="75000"/>
                </a:schemeClr>
              </a:solidFill>
            </a:endParaRPr>
          </a:p>
        </p:txBody>
      </p:sp>
      <p:sp>
        <p:nvSpPr>
          <p:cNvPr id="26" name="TextBox 25"/>
          <p:cNvSpPr txBox="1"/>
          <p:nvPr/>
        </p:nvSpPr>
        <p:spPr>
          <a:xfrm>
            <a:off x="35456" y="6309320"/>
            <a:ext cx="4392528" cy="430887"/>
          </a:xfrm>
          <a:prstGeom prst="rect">
            <a:avLst/>
          </a:prstGeom>
          <a:solidFill>
            <a:srgbClr val="E6E6E6"/>
          </a:solidFill>
        </p:spPr>
        <p:txBody>
          <a:bodyPr wrap="square" rtlCol="0">
            <a:spAutoFit/>
          </a:bodyPr>
          <a:lstStyle/>
          <a:p>
            <a:r>
              <a:rPr lang="en-GB" sz="1100" dirty="0" smtClean="0">
                <a:solidFill>
                  <a:schemeClr val="bg2">
                    <a:lumMod val="75000"/>
                  </a:schemeClr>
                </a:solidFill>
              </a:rPr>
              <a:t>The best video of all time here, all about planetary transit!!! Made by Group B so unlucky!</a:t>
            </a:r>
            <a:endParaRPr lang="en-GB" sz="1100" dirty="0">
              <a:solidFill>
                <a:schemeClr val="bg2">
                  <a:lumMod val="75000"/>
                </a:schemeClr>
              </a:solidFill>
            </a:endParaRPr>
          </a:p>
        </p:txBody>
      </p:sp>
      <p:sp>
        <p:nvSpPr>
          <p:cNvPr id="27" name="TextBox 26"/>
          <p:cNvSpPr txBox="1"/>
          <p:nvPr/>
        </p:nvSpPr>
        <p:spPr>
          <a:xfrm>
            <a:off x="0" y="6655625"/>
            <a:ext cx="4392528" cy="246221"/>
          </a:xfrm>
          <a:prstGeom prst="rect">
            <a:avLst/>
          </a:prstGeom>
          <a:solidFill>
            <a:srgbClr val="E6E6E6"/>
          </a:solidFill>
        </p:spPr>
        <p:txBody>
          <a:bodyPr wrap="square" rtlCol="0">
            <a:spAutoFit/>
          </a:bodyPr>
          <a:lstStyle/>
          <a:p>
            <a:r>
              <a:rPr lang="en-GB" sz="1000" u="sng" dirty="0" smtClean="0">
                <a:solidFill>
                  <a:srgbClr val="0070C0"/>
                </a:solidFill>
              </a:rPr>
              <a:t>http://www.facebookk.com/GroupB(thewinner)</a:t>
            </a:r>
            <a:endParaRPr lang="en-GB" sz="1000" u="sng" dirty="0">
              <a:solidFill>
                <a:srgbClr val="0070C0"/>
              </a:solidFill>
            </a:endParaRPr>
          </a:p>
        </p:txBody>
      </p:sp>
      <p:sp>
        <p:nvSpPr>
          <p:cNvPr id="28" name="TextBox 27"/>
          <p:cNvSpPr txBox="1"/>
          <p:nvPr/>
        </p:nvSpPr>
        <p:spPr>
          <a:xfrm>
            <a:off x="5229552" y="5090620"/>
            <a:ext cx="1584176" cy="261610"/>
          </a:xfrm>
          <a:prstGeom prst="rect">
            <a:avLst/>
          </a:prstGeom>
          <a:solidFill>
            <a:srgbClr val="E6E6E6"/>
          </a:solidFill>
        </p:spPr>
        <p:txBody>
          <a:bodyPr wrap="square" rtlCol="0">
            <a:spAutoFit/>
          </a:bodyPr>
          <a:lstStyle/>
          <a:p>
            <a:r>
              <a:rPr lang="en-GB" sz="1100" dirty="0" smtClean="0">
                <a:solidFill>
                  <a:schemeClr val="bg2">
                    <a:lumMod val="60000"/>
                    <a:lumOff val="40000"/>
                  </a:schemeClr>
                </a:solidFill>
              </a:rPr>
              <a:t>999,000,000 subscribers</a:t>
            </a:r>
            <a:endParaRPr lang="en-GB" sz="1100" dirty="0">
              <a:solidFill>
                <a:schemeClr val="bg2">
                  <a:lumMod val="60000"/>
                  <a:lumOff val="40000"/>
                </a:schemeClr>
              </a:solidFill>
            </a:endParaRPr>
          </a:p>
        </p:txBody>
      </p:sp>
      <p:pic>
        <p:nvPicPr>
          <p:cNvPr id="4107" name="Picture 11" descr="http://25.media.tumblr.com/5477eebf149a19d048e4082dd5c1daab/tumblr_mmx5q6LyvG1rl43djo1_500.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432" y="342176"/>
            <a:ext cx="6840000" cy="4024367"/>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7236296" y="980728"/>
            <a:ext cx="216024" cy="216024"/>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81042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7037E-6 L -0.08263 0.45671 " pathEditMode="relative" rAng="0" ptsTypes="AA">
                                      <p:cBhvr>
                                        <p:cTn id="6" dur="2000" fill="hold"/>
                                        <p:tgtEl>
                                          <p:spTgt spid="7"/>
                                        </p:tgtEl>
                                        <p:attrNameLst>
                                          <p:attrName>ppt_x</p:attrName>
                                          <p:attrName>ppt_y</p:attrName>
                                        </p:attrNameLst>
                                      </p:cBhvr>
                                      <p:rCtr x="-4132" y="228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ubtitle 2"/>
          <p:cNvSpPr txBox="1">
            <a:spLocks/>
          </p:cNvSpPr>
          <p:nvPr/>
        </p:nvSpPr>
        <p:spPr>
          <a:xfrm>
            <a:off x="-180528" y="4941168"/>
            <a:ext cx="9577064" cy="2016224"/>
          </a:xfrm>
          <a:prstGeom prst="rect">
            <a:avLst/>
          </a:prstGeom>
          <a:solidFill>
            <a:schemeClr val="tx1">
              <a:lumMod val="65000"/>
              <a:alpha val="34000"/>
            </a:schemeClr>
          </a:solidFill>
          <a:ln w="44450" cap="sq" cmpd="sng">
            <a:solidFill>
              <a:schemeClr val="tx1"/>
            </a:solidFill>
            <a:prstDash val="solid"/>
            <a:round/>
          </a:ln>
        </p:spPr>
        <p:txBody>
          <a:bodyPr vert="horz" lIns="91440" tIns="45720" rIns="91440" bIns="45720" rtlCol="0">
            <a:normAutofit/>
            <a:scene3d>
              <a:camera prst="orthographicFront"/>
              <a:lightRig rig="soft" dir="t">
                <a:rot lat="0" lon="0" rev="10800000"/>
              </a:lightRig>
            </a:scene3d>
            <a:sp3d extrusionH="57150">
              <a:bevelT w="27940" h="12700" prst="softRound"/>
              <a:contourClr>
                <a:srgbClr val="DDDDDD"/>
              </a:contourClr>
            </a:sp3d>
          </a:bodyPr>
          <a:lstStyle>
            <a:lvl1pPr marL="0" indent="0" algn="l" defTabSz="914400" rtl="0" eaLnBrk="1" latinLnBrk="0" hangingPunct="1">
              <a:spcBef>
                <a:spcPts val="1200"/>
              </a:spcBef>
              <a:spcAft>
                <a:spcPts val="0"/>
              </a:spcAft>
              <a:buClr>
                <a:schemeClr val="accent5"/>
              </a:buClr>
              <a:buFont typeface="Arial" pitchFamily="34" charset="0"/>
              <a:buNone/>
              <a:defRPr sz="2000" b="0" i="1" kern="1200" cap="none" spc="120" baseline="0">
                <a:solidFill>
                  <a:schemeClr val="tx1"/>
                </a:solidFill>
                <a:latin typeface="+mn-lt"/>
                <a:ea typeface="+mn-ea"/>
                <a:cs typeface="Tahoma" pitchFamily="34" charset="0"/>
              </a:defRPr>
            </a:lvl1pPr>
            <a:lvl2pPr marL="457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2pPr>
            <a:lvl3pPr marL="914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3pPr>
            <a:lvl4pPr marL="1371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4pPr>
            <a:lvl5pPr marL="18288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endParaRPr lang="en-GB" b="1" spc="150" dirty="0">
              <a:ln w="11430"/>
              <a:solidFill>
                <a:srgbClr val="F8F8F8"/>
              </a:solidFill>
              <a:effectLst>
                <a:glow rad="38100">
                  <a:schemeClr val="accent1">
                    <a:alpha val="76000"/>
                  </a:schemeClr>
                </a:glow>
                <a:innerShdw blurRad="63500" dist="50800" dir="16200000">
                  <a:prstClr val="black">
                    <a:alpha val="50000"/>
                  </a:prstClr>
                </a:innerShdw>
              </a:effectLst>
            </a:endParaRPr>
          </a:p>
        </p:txBody>
      </p:sp>
      <p:sp>
        <p:nvSpPr>
          <p:cNvPr id="2" name="Title 1"/>
          <p:cNvSpPr>
            <a:spLocks noGrp="1"/>
          </p:cNvSpPr>
          <p:nvPr>
            <p:ph type="title"/>
          </p:nvPr>
        </p:nvSpPr>
        <p:spPr>
          <a:xfrm>
            <a:off x="0" y="5085184"/>
            <a:ext cx="7680960" cy="1050775"/>
          </a:xfrm>
        </p:spPr>
        <p:txBody>
          <a:bodyPr>
            <a:scene3d>
              <a:camera prst="orthographicFront"/>
              <a:lightRig rig="threePt" dir="t"/>
            </a:scene3d>
            <a:sp3d extrusionH="57150">
              <a:bevelT h="25400" prst="softRound"/>
            </a:sp3d>
          </a:bodyPr>
          <a:lstStyle/>
          <a:p>
            <a:r>
              <a:rPr lang="en-GB" spc="50" dirty="0" smtClean="0">
                <a:ln w="13500">
                  <a:solidFill>
                    <a:schemeClr val="tx1">
                      <a:lumMod val="65000"/>
                      <a:alpha val="6500"/>
                    </a:schemeClr>
                  </a:solidFill>
                  <a:prstDash val="solid"/>
                </a:ln>
                <a:solidFill>
                  <a:schemeClr val="accent1">
                    <a:tint val="3000"/>
                    <a:alpha val="95000"/>
                  </a:schemeClr>
                </a:solidFill>
                <a:effectLst>
                  <a:glow rad="25400">
                    <a:schemeClr val="accent1">
                      <a:satMod val="175000"/>
                      <a:alpha val="49000"/>
                    </a:schemeClr>
                  </a:glow>
                  <a:outerShdw blurRad="50800" dist="38100" dir="2700000" algn="tl" rotWithShape="0">
                    <a:prstClr val="black">
                      <a:alpha val="40000"/>
                    </a:prstClr>
                  </a:outerShdw>
                </a:effectLst>
              </a:rPr>
              <a:t>Extra Solar Planets</a:t>
            </a:r>
            <a:endParaRPr lang="en-GB" spc="50" dirty="0">
              <a:ln w="13500">
                <a:solidFill>
                  <a:schemeClr val="tx1">
                    <a:lumMod val="65000"/>
                    <a:alpha val="6500"/>
                  </a:schemeClr>
                </a:solidFill>
                <a:prstDash val="solid"/>
              </a:ln>
              <a:solidFill>
                <a:schemeClr val="accent1">
                  <a:tint val="3000"/>
                  <a:alpha val="95000"/>
                </a:schemeClr>
              </a:solidFill>
              <a:effectLst>
                <a:glow rad="25400">
                  <a:schemeClr val="accent1">
                    <a:satMod val="175000"/>
                    <a:alpha val="49000"/>
                  </a:schemeClr>
                </a:glow>
                <a:outerShdw blurRad="50800" dist="38100" dir="2700000" algn="tl" rotWithShape="0">
                  <a:prstClr val="black">
                    <a:alpha val="40000"/>
                  </a:prstClr>
                </a:outerShdw>
              </a:effectLst>
            </a:endParaRPr>
          </a:p>
        </p:txBody>
      </p:sp>
      <p:sp>
        <p:nvSpPr>
          <p:cNvPr id="3" name="Subtitle 2"/>
          <p:cNvSpPr>
            <a:spLocks noGrp="1"/>
          </p:cNvSpPr>
          <p:nvPr>
            <p:ph type="subTitle" idx="1"/>
          </p:nvPr>
        </p:nvSpPr>
        <p:spPr>
          <a:xfrm>
            <a:off x="1835696" y="6021288"/>
            <a:ext cx="2808312" cy="492335"/>
          </a:xfrm>
        </p:spPr>
        <p:txBody>
          <a:bodyPr>
            <a:normAutofit fontScale="77500" lnSpcReduction="20000"/>
            <a:scene3d>
              <a:camera prst="orthographicFront"/>
              <a:lightRig rig="soft" dir="t">
                <a:rot lat="0" lon="0" rev="10800000"/>
              </a:lightRig>
            </a:scene3d>
            <a:sp3d extrusionH="57150">
              <a:bevelT w="27940" h="12700" prst="softRound"/>
              <a:contourClr>
                <a:srgbClr val="DDDDDD"/>
              </a:contourClr>
            </a:sp3d>
          </a:bodyPr>
          <a:lstStyle/>
          <a:p>
            <a:pPr algn="ctr"/>
            <a:r>
              <a:rPr lang="en-GB" b="1" spc="150" dirty="0" smtClean="0">
                <a:ln w="11430"/>
                <a:solidFill>
                  <a:srgbClr val="F8F8F8"/>
                </a:solidFill>
                <a:effectLst>
                  <a:glow rad="38100">
                    <a:schemeClr val="accent1">
                      <a:alpha val="76000"/>
                    </a:schemeClr>
                  </a:glow>
                  <a:innerShdw blurRad="63500" dist="50800" dir="16200000">
                    <a:prstClr val="black">
                      <a:alpha val="50000"/>
                    </a:prstClr>
                  </a:innerShdw>
                </a:effectLst>
                <a:latin typeface="Arial" pitchFamily="34" charset="0"/>
                <a:cs typeface="Arial" pitchFamily="34" charset="0"/>
              </a:rPr>
              <a:t>Group B Presentation- The Transit of HAT-P-5</a:t>
            </a:r>
            <a:endParaRPr lang="en-GB" b="1" spc="150" dirty="0">
              <a:ln w="11430"/>
              <a:solidFill>
                <a:srgbClr val="F8F8F8"/>
              </a:solidFill>
              <a:effectLst>
                <a:glow rad="38100">
                  <a:schemeClr val="accent1">
                    <a:alpha val="76000"/>
                  </a:schemeClr>
                </a:glow>
                <a:innerShdw blurRad="63500" dist="50800" dir="16200000">
                  <a:prstClr val="black">
                    <a:alpha val="50000"/>
                  </a:prstClr>
                </a:innerShdw>
              </a:effectLst>
              <a:latin typeface="Arial" pitchFamily="34" charset="0"/>
              <a:cs typeface="Arial" pitchFamily="34" charset="0"/>
            </a:endParaRPr>
          </a:p>
        </p:txBody>
      </p:sp>
    </p:spTree>
    <p:extLst>
      <p:ext uri="{BB962C8B-B14F-4D97-AF65-F5344CB8AC3E}">
        <p14:creationId xmlns:p14="http://schemas.microsoft.com/office/powerpoint/2010/main" val="3758642512"/>
      </p:ext>
    </p:extLst>
  </p:cSld>
  <p:clrMapOvr>
    <a:masterClrMapping/>
  </p:clrMapOvr>
  <mc:AlternateContent xmlns:mc="http://schemas.openxmlformats.org/markup-compatibility/2006" xmlns:p14="http://schemas.microsoft.com/office/powerpoint/2010/main">
    <mc:Choice Requires="p14">
      <p:transition spd="slow" p14:dur="800">
        <p14:flythrough/>
        <p:sndAc>
          <p:stSnd>
            <p:snd r:embed="rId3" name="News_Intro-Maximilien_-1801238420.wav"/>
          </p:stSnd>
        </p:sndAc>
      </p:transition>
    </mc:Choice>
    <mc:Fallback xmlns="">
      <p:transition spd="slow">
        <p:fade/>
        <p:sndAc>
          <p:stSnd>
            <p:snd r:embed="rId4" name="News_Intro-Maximilien_-1801238420.wav"/>
          </p:stSnd>
        </p:sndAc>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Subtitle 2"/>
          <p:cNvSpPr txBox="1">
            <a:spLocks/>
          </p:cNvSpPr>
          <p:nvPr/>
        </p:nvSpPr>
        <p:spPr>
          <a:xfrm>
            <a:off x="-180528" y="-99391"/>
            <a:ext cx="5616624" cy="1008112"/>
          </a:xfrm>
          <a:prstGeom prst="rect">
            <a:avLst/>
          </a:prstGeom>
          <a:solidFill>
            <a:schemeClr val="tx1">
              <a:lumMod val="65000"/>
              <a:alpha val="34000"/>
            </a:schemeClr>
          </a:solidFill>
          <a:ln w="44450" cap="sq" cmpd="sng">
            <a:solidFill>
              <a:schemeClr val="tx1"/>
            </a:solidFill>
            <a:prstDash val="solid"/>
            <a:round/>
          </a:ln>
        </p:spPr>
        <p:txBody>
          <a:bodyPr vert="horz" lIns="91440" tIns="45720" rIns="91440" bIns="45720" rtlCol="0">
            <a:normAutofit/>
            <a:scene3d>
              <a:camera prst="orthographicFront"/>
              <a:lightRig rig="soft" dir="t">
                <a:rot lat="0" lon="0" rev="10800000"/>
              </a:lightRig>
            </a:scene3d>
            <a:sp3d extrusionH="57150">
              <a:bevelT w="27940" h="12700" prst="softRound"/>
              <a:contourClr>
                <a:srgbClr val="DDDDDD"/>
              </a:contourClr>
            </a:sp3d>
          </a:bodyPr>
          <a:lstStyle>
            <a:lvl1pPr marL="0" indent="0" algn="l" defTabSz="914400" rtl="0" eaLnBrk="1" latinLnBrk="0" hangingPunct="1">
              <a:spcBef>
                <a:spcPts val="1200"/>
              </a:spcBef>
              <a:spcAft>
                <a:spcPts val="0"/>
              </a:spcAft>
              <a:buClr>
                <a:schemeClr val="accent5"/>
              </a:buClr>
              <a:buFont typeface="Arial" pitchFamily="34" charset="0"/>
              <a:buNone/>
              <a:defRPr sz="2000" b="0" i="1" kern="1200" cap="none" spc="120" baseline="0">
                <a:solidFill>
                  <a:schemeClr val="tx1"/>
                </a:solidFill>
                <a:latin typeface="+mn-lt"/>
                <a:ea typeface="+mn-ea"/>
                <a:cs typeface="Tahoma" pitchFamily="34" charset="0"/>
              </a:defRPr>
            </a:lvl1pPr>
            <a:lvl2pPr marL="457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2pPr>
            <a:lvl3pPr marL="914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3pPr>
            <a:lvl4pPr marL="1371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4pPr>
            <a:lvl5pPr marL="18288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endParaRPr lang="en-GB" b="1" spc="150" dirty="0">
              <a:ln w="11430"/>
              <a:solidFill>
                <a:srgbClr val="F8F8F8"/>
              </a:solidFill>
              <a:effectLst>
                <a:glow rad="38100">
                  <a:schemeClr val="accent1">
                    <a:alpha val="76000"/>
                  </a:schemeClr>
                </a:glow>
                <a:innerShdw blurRad="63500" dist="50800" dir="16200000">
                  <a:prstClr val="black">
                    <a:alpha val="50000"/>
                  </a:prstClr>
                </a:innerShdw>
              </a:effectLst>
            </a:endParaRPr>
          </a:p>
        </p:txBody>
      </p:sp>
      <p:sp>
        <p:nvSpPr>
          <p:cNvPr id="9" name="Subtitle 2"/>
          <p:cNvSpPr>
            <a:spLocks noGrp="1"/>
          </p:cNvSpPr>
          <p:nvPr>
            <p:ph type="subTitle" idx="1"/>
          </p:nvPr>
        </p:nvSpPr>
        <p:spPr>
          <a:xfrm>
            <a:off x="-36512" y="6525344"/>
            <a:ext cx="5616624" cy="360396"/>
          </a:xfrm>
          <a:solidFill>
            <a:schemeClr val="tx1">
              <a:lumMod val="65000"/>
              <a:alpha val="34000"/>
            </a:schemeClr>
          </a:solidFill>
          <a:ln w="47625" cap="sq" cmpd="sng">
            <a:solidFill>
              <a:schemeClr val="tx1"/>
            </a:solidFill>
            <a:prstDash val="solid"/>
            <a:round/>
          </a:ln>
        </p:spPr>
        <p:txBody>
          <a:bodyPr>
            <a:normAutofit fontScale="92500" lnSpcReduction="10000"/>
            <a:scene3d>
              <a:camera prst="orthographicFront"/>
              <a:lightRig rig="soft" dir="t">
                <a:rot lat="0" lon="0" rev="10800000"/>
              </a:lightRig>
            </a:scene3d>
            <a:sp3d extrusionH="57150">
              <a:bevelT w="27940" h="12700" prst="softRound"/>
              <a:contourClr>
                <a:srgbClr val="DDDDDD"/>
              </a:contourClr>
            </a:sp3d>
          </a:bodyPr>
          <a:lstStyle/>
          <a:p>
            <a:r>
              <a:rPr lang="en-GB" b="1" spc="150" dirty="0" smtClean="0">
                <a:ln w="11430"/>
                <a:solidFill>
                  <a:srgbClr val="F8F8F8"/>
                </a:solidFill>
                <a:effectLst>
                  <a:glow rad="38100">
                    <a:schemeClr val="accent1">
                      <a:alpha val="76000"/>
                    </a:schemeClr>
                  </a:glow>
                  <a:innerShdw blurRad="63500" dist="50800" dir="16200000">
                    <a:prstClr val="black">
                      <a:alpha val="50000"/>
                    </a:prstClr>
                  </a:innerShdw>
                </a:effectLst>
              </a:rPr>
              <a:t>Group B Presentation-Transit of HAT-P-5</a:t>
            </a:r>
            <a:endParaRPr lang="en-GB" b="1" spc="150" dirty="0">
              <a:ln w="11430"/>
              <a:solidFill>
                <a:srgbClr val="F8F8F8"/>
              </a:solidFill>
              <a:effectLst>
                <a:glow rad="38100">
                  <a:schemeClr val="accent1">
                    <a:alpha val="76000"/>
                  </a:schemeClr>
                </a:glow>
                <a:innerShdw blurRad="63500" dist="50800" dir="16200000">
                  <a:prstClr val="black">
                    <a:alpha val="50000"/>
                  </a:prstClr>
                </a:innerShdw>
              </a:effectLst>
            </a:endParaRPr>
          </a:p>
        </p:txBody>
      </p:sp>
      <p:sp>
        <p:nvSpPr>
          <p:cNvPr id="12" name="Rectangle 11"/>
          <p:cNvSpPr/>
          <p:nvPr/>
        </p:nvSpPr>
        <p:spPr>
          <a:xfrm>
            <a:off x="5254" y="0"/>
            <a:ext cx="7087025" cy="830997"/>
          </a:xfrm>
          <a:prstGeom prst="rect">
            <a:avLst/>
          </a:prstGeom>
        </p:spPr>
        <p:txBody>
          <a:bodyPr wrap="square">
            <a:spAutoFit/>
          </a:bodyPr>
          <a:lstStyle/>
          <a:p>
            <a:r>
              <a:rPr lang="en-GB" sz="4800" b="1" u="sng" spc="150" dirty="0" smtClean="0">
                <a:ln w="11430"/>
                <a:solidFill>
                  <a:srgbClr val="F8F8F8"/>
                </a:solidFill>
                <a:effectLst>
                  <a:glow rad="38100">
                    <a:schemeClr val="accent1">
                      <a:alpha val="76000"/>
                    </a:schemeClr>
                  </a:glow>
                  <a:innerShdw blurRad="63500" dist="50800" dir="16200000">
                    <a:prstClr val="black">
                      <a:alpha val="50000"/>
                    </a:prstClr>
                  </a:innerShdw>
                </a:effectLst>
                <a:latin typeface="Arial" pitchFamily="34" charset="0"/>
                <a:cs typeface="Arial" pitchFamily="34" charset="0"/>
              </a:rPr>
              <a:t>Planetary Transit</a:t>
            </a:r>
            <a:endParaRPr lang="en-GB" sz="4800" b="1" u="sng" spc="150" dirty="0">
              <a:ln w="11430"/>
              <a:solidFill>
                <a:srgbClr val="F8F8F8"/>
              </a:solidFill>
              <a:effectLst>
                <a:glow rad="38100">
                  <a:schemeClr val="accent1">
                    <a:alpha val="76000"/>
                  </a:schemeClr>
                </a:glow>
                <a:innerShdw blurRad="63500" dist="50800" dir="16200000">
                  <a:prstClr val="black">
                    <a:alpha val="50000"/>
                  </a:prstClr>
                </a:innerShdw>
              </a:effectLst>
              <a:latin typeface="Arial" pitchFamily="34" charset="0"/>
              <a:cs typeface="Arial" pitchFamily="34" charset="0"/>
            </a:endParaRPr>
          </a:p>
        </p:txBody>
      </p:sp>
      <p:sp>
        <p:nvSpPr>
          <p:cNvPr id="2" name="Rectangle 1"/>
          <p:cNvSpPr/>
          <p:nvPr/>
        </p:nvSpPr>
        <p:spPr>
          <a:xfrm>
            <a:off x="3689301" y="1862678"/>
            <a:ext cx="4572000" cy="3477875"/>
          </a:xfrm>
          <a:prstGeom prst="rect">
            <a:avLst/>
          </a:prstGeom>
        </p:spPr>
        <p:txBody>
          <a:bodyPr>
            <a:spAutoFit/>
          </a:bodyPr>
          <a:lstStyle/>
          <a:p>
            <a:pPr algn="just"/>
            <a:r>
              <a:rPr lang="en-GB" sz="2000" dirty="0" smtClean="0"/>
              <a:t>In astronomy, the term transit</a:t>
            </a:r>
            <a:r>
              <a:rPr lang="en-GB" sz="2000" dirty="0"/>
              <a:t> </a:t>
            </a:r>
            <a:r>
              <a:rPr lang="en-GB" sz="2000" dirty="0" smtClean="0"/>
              <a:t>has three meanings. In this case it is the</a:t>
            </a:r>
            <a:r>
              <a:rPr lang="en-GB" sz="2000" dirty="0"/>
              <a:t> astronomical event that occurs when one </a:t>
            </a:r>
            <a:r>
              <a:rPr lang="en-GB" sz="2000" dirty="0" smtClean="0"/>
              <a:t> entity appears </a:t>
            </a:r>
            <a:r>
              <a:rPr lang="en-GB" sz="2000" dirty="0"/>
              <a:t>to move across the face of </a:t>
            </a:r>
            <a:r>
              <a:rPr lang="en-GB" sz="2000" dirty="0" smtClean="0"/>
              <a:t>another, </a:t>
            </a:r>
            <a:r>
              <a:rPr lang="en-GB" sz="2000" dirty="0"/>
              <a:t>hiding a small part of it, as seen by an observer </a:t>
            </a:r>
            <a:r>
              <a:rPr lang="en-GB" sz="2000" dirty="0" smtClean="0"/>
              <a:t>from a particular </a:t>
            </a:r>
            <a:r>
              <a:rPr lang="en-GB" sz="2000" dirty="0"/>
              <a:t>vantage point. If the first </a:t>
            </a:r>
            <a:r>
              <a:rPr lang="en-GB" sz="2000" dirty="0" smtClean="0"/>
              <a:t>entity </a:t>
            </a:r>
          </a:p>
          <a:p>
            <a:pPr algn="just"/>
            <a:r>
              <a:rPr lang="en-GB" sz="2000" dirty="0" smtClean="0"/>
              <a:t>hides </a:t>
            </a:r>
            <a:r>
              <a:rPr lang="en-GB" sz="2000" dirty="0"/>
              <a:t>a major part, or all of</a:t>
            </a:r>
            <a:r>
              <a:rPr lang="en-GB" sz="2000" dirty="0" smtClean="0"/>
              <a:t>,</a:t>
            </a:r>
          </a:p>
          <a:p>
            <a:pPr algn="just"/>
            <a:r>
              <a:rPr lang="en-GB" sz="2000" dirty="0" smtClean="0"/>
              <a:t> </a:t>
            </a:r>
            <a:r>
              <a:rPr lang="en-GB" sz="2000" dirty="0"/>
              <a:t>the </a:t>
            </a:r>
            <a:r>
              <a:rPr lang="en-GB" sz="2000" dirty="0" smtClean="0"/>
              <a:t>second entity, then </a:t>
            </a:r>
          </a:p>
          <a:p>
            <a:pPr algn="just"/>
            <a:r>
              <a:rPr lang="en-GB" sz="2000" dirty="0" smtClean="0"/>
              <a:t>it </a:t>
            </a:r>
            <a:r>
              <a:rPr lang="en-GB" sz="2000" dirty="0"/>
              <a:t>is an occultation </a:t>
            </a:r>
            <a:endParaRPr lang="en-GB" sz="2000" dirty="0" smtClean="0"/>
          </a:p>
          <a:p>
            <a:pPr algn="just"/>
            <a:r>
              <a:rPr lang="en-GB" sz="2000" dirty="0" smtClean="0"/>
              <a:t>rather than </a:t>
            </a:r>
            <a:r>
              <a:rPr lang="en-GB" sz="2000" dirty="0"/>
              <a:t>a transit.</a:t>
            </a:r>
          </a:p>
        </p:txBody>
      </p:sp>
      <p:pic>
        <p:nvPicPr>
          <p:cNvPr id="1030" name="Picture 6" descr="https://upload.wikimedia.org/wikipedia/commons/f/f8/Jupiter-io-transit_feb_10_200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74576" y="1772816"/>
            <a:ext cx="3514725"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245982"/>
      </p:ext>
    </p:extLst>
  </p:cSld>
  <p:clrMapOvr>
    <a:masterClrMapping/>
  </p:clrMapOvr>
  <mc:AlternateContent xmlns:mc="http://schemas.openxmlformats.org/markup-compatibility/2006" xmlns:p14="http://schemas.microsoft.com/office/powerpoint/2010/main">
    <mc:Choice Requires="p14">
      <p:transition spd="slow">
        <p14:flash/>
        <p:sndAc>
          <p:stSnd>
            <p:snd r:embed="rId2" name="suction.wav"/>
          </p:stSnd>
        </p:sndAc>
      </p:transition>
    </mc:Choice>
    <mc:Fallback xmlns="">
      <p:transition spd="slow">
        <p:fade/>
        <p:sndAc>
          <p:stSnd>
            <p:snd r:embed="rId4"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1000"/>
                                        <p:tgtEl>
                                          <p:spTgt spid="1030"/>
                                        </p:tgtEl>
                                      </p:cBhvr>
                                    </p:animEffect>
                                    <p:anim calcmode="lin" valueType="num">
                                      <p:cBhvr>
                                        <p:cTn id="13" dur="1000" fill="hold"/>
                                        <p:tgtEl>
                                          <p:spTgt spid="1030"/>
                                        </p:tgtEl>
                                        <p:attrNameLst>
                                          <p:attrName>ppt_x</p:attrName>
                                        </p:attrNameLst>
                                      </p:cBhvr>
                                      <p:tavLst>
                                        <p:tav tm="0">
                                          <p:val>
                                            <p:strVal val="#ppt_x"/>
                                          </p:val>
                                        </p:tav>
                                        <p:tav tm="100000">
                                          <p:val>
                                            <p:strVal val="#ppt_x"/>
                                          </p:val>
                                        </p:tav>
                                      </p:tavLst>
                                    </p:anim>
                                    <p:anim calcmode="lin" valueType="num">
                                      <p:cBhvr>
                                        <p:cTn id="14"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grpId="1" nodeType="clickEffect">
                                  <p:stCondLst>
                                    <p:cond delay="0"/>
                                  </p:stCondLst>
                                  <p:childTnLst>
                                    <p:anim calcmode="lin" valueType="num">
                                      <p:cBhvr>
                                        <p:cTn id="18" dur="500"/>
                                        <p:tgtEl>
                                          <p:spTgt spid="2"/>
                                        </p:tgtEl>
                                        <p:attrNameLst>
                                          <p:attrName>ppt_w</p:attrName>
                                        </p:attrNameLst>
                                      </p:cBhvr>
                                      <p:tavLst>
                                        <p:tav tm="0">
                                          <p:val>
                                            <p:strVal val="ppt_w"/>
                                          </p:val>
                                        </p:tav>
                                        <p:tav tm="100000">
                                          <p:val>
                                            <p:fltVal val="0"/>
                                          </p:val>
                                        </p:tav>
                                      </p:tavLst>
                                    </p:anim>
                                    <p:anim calcmode="lin" valueType="num">
                                      <p:cBhvr>
                                        <p:cTn id="19" dur="500"/>
                                        <p:tgtEl>
                                          <p:spTgt spid="2"/>
                                        </p:tgtEl>
                                        <p:attrNameLst>
                                          <p:attrName>ppt_h</p:attrName>
                                        </p:attrNameLst>
                                      </p:cBhvr>
                                      <p:tavLst>
                                        <p:tav tm="0">
                                          <p:val>
                                            <p:strVal val="ppt_h"/>
                                          </p:val>
                                        </p:tav>
                                        <p:tav tm="100000">
                                          <p:val>
                                            <p:fltVal val="0"/>
                                          </p:val>
                                        </p:tav>
                                      </p:tavLst>
                                    </p:anim>
                                    <p:animEffect transition="out" filter="fade">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par>
                                <p:cTn id="22" presetID="53" presetClass="exit" presetSubtype="32" fill="hold" nodeType="withEffect">
                                  <p:stCondLst>
                                    <p:cond delay="0"/>
                                  </p:stCondLst>
                                  <p:childTnLst>
                                    <p:anim calcmode="lin" valueType="num">
                                      <p:cBhvr>
                                        <p:cTn id="23" dur="500"/>
                                        <p:tgtEl>
                                          <p:spTgt spid="1030"/>
                                        </p:tgtEl>
                                        <p:attrNameLst>
                                          <p:attrName>ppt_w</p:attrName>
                                        </p:attrNameLst>
                                      </p:cBhvr>
                                      <p:tavLst>
                                        <p:tav tm="0">
                                          <p:val>
                                            <p:strVal val="ppt_w"/>
                                          </p:val>
                                        </p:tav>
                                        <p:tav tm="100000">
                                          <p:val>
                                            <p:fltVal val="0"/>
                                          </p:val>
                                        </p:tav>
                                      </p:tavLst>
                                    </p:anim>
                                    <p:anim calcmode="lin" valueType="num">
                                      <p:cBhvr>
                                        <p:cTn id="24" dur="500"/>
                                        <p:tgtEl>
                                          <p:spTgt spid="1030"/>
                                        </p:tgtEl>
                                        <p:attrNameLst>
                                          <p:attrName>ppt_h</p:attrName>
                                        </p:attrNameLst>
                                      </p:cBhvr>
                                      <p:tavLst>
                                        <p:tav tm="0">
                                          <p:val>
                                            <p:strVal val="ppt_h"/>
                                          </p:val>
                                        </p:tav>
                                        <p:tav tm="100000">
                                          <p:val>
                                            <p:fltVal val="0"/>
                                          </p:val>
                                        </p:tav>
                                      </p:tavLst>
                                    </p:anim>
                                    <p:animEffect transition="out" filter="fade">
                                      <p:cBhvr>
                                        <p:cTn id="25" dur="500"/>
                                        <p:tgtEl>
                                          <p:spTgt spid="1030"/>
                                        </p:tgtEl>
                                      </p:cBhvr>
                                    </p:animEffect>
                                    <p:set>
                                      <p:cBhvr>
                                        <p:cTn id="26" dur="1" fill="hold">
                                          <p:stCondLst>
                                            <p:cond delay="499"/>
                                          </p:stCondLst>
                                        </p:cTn>
                                        <p:tgtEl>
                                          <p:spTgt spid="10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Subtitle 2"/>
          <p:cNvSpPr txBox="1">
            <a:spLocks/>
          </p:cNvSpPr>
          <p:nvPr/>
        </p:nvSpPr>
        <p:spPr>
          <a:xfrm>
            <a:off x="-180528" y="-77236"/>
            <a:ext cx="7920880" cy="1008112"/>
          </a:xfrm>
          <a:prstGeom prst="rect">
            <a:avLst/>
          </a:prstGeom>
          <a:solidFill>
            <a:schemeClr val="tx1">
              <a:lumMod val="65000"/>
              <a:alpha val="34000"/>
            </a:schemeClr>
          </a:solidFill>
          <a:ln w="44450" cap="sq" cmpd="sng">
            <a:solidFill>
              <a:schemeClr val="tx1"/>
            </a:solidFill>
            <a:prstDash val="solid"/>
            <a:round/>
          </a:ln>
        </p:spPr>
        <p:txBody>
          <a:bodyPr vert="horz" lIns="91440" tIns="45720" rIns="91440" bIns="45720" rtlCol="0">
            <a:normAutofit/>
            <a:scene3d>
              <a:camera prst="orthographicFront"/>
              <a:lightRig rig="soft" dir="t">
                <a:rot lat="0" lon="0" rev="10800000"/>
              </a:lightRig>
            </a:scene3d>
            <a:sp3d extrusionH="57150">
              <a:bevelT w="27940" h="12700" prst="softRound"/>
              <a:contourClr>
                <a:srgbClr val="DDDDDD"/>
              </a:contourClr>
            </a:sp3d>
          </a:bodyPr>
          <a:lstStyle>
            <a:lvl1pPr marL="0" indent="0" algn="l" defTabSz="914400" rtl="0" eaLnBrk="1" latinLnBrk="0" hangingPunct="1">
              <a:spcBef>
                <a:spcPts val="1200"/>
              </a:spcBef>
              <a:spcAft>
                <a:spcPts val="0"/>
              </a:spcAft>
              <a:buClr>
                <a:schemeClr val="accent5"/>
              </a:buClr>
              <a:buFont typeface="Arial" pitchFamily="34" charset="0"/>
              <a:buNone/>
              <a:defRPr sz="2000" b="0" i="1" kern="1200" cap="none" spc="120" baseline="0">
                <a:solidFill>
                  <a:schemeClr val="tx1"/>
                </a:solidFill>
                <a:latin typeface="+mn-lt"/>
                <a:ea typeface="+mn-ea"/>
                <a:cs typeface="Tahoma" pitchFamily="34" charset="0"/>
              </a:defRPr>
            </a:lvl1pPr>
            <a:lvl2pPr marL="457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2pPr>
            <a:lvl3pPr marL="914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3pPr>
            <a:lvl4pPr marL="1371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4pPr>
            <a:lvl5pPr marL="18288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endParaRPr lang="en-GB" b="1" spc="150" dirty="0">
              <a:ln w="11430"/>
              <a:solidFill>
                <a:srgbClr val="F8F8F8"/>
              </a:solidFill>
              <a:effectLst>
                <a:glow rad="38100">
                  <a:schemeClr val="accent1">
                    <a:alpha val="76000"/>
                  </a:schemeClr>
                </a:glow>
                <a:innerShdw blurRad="63500" dist="50800" dir="16200000">
                  <a:prstClr val="black">
                    <a:alpha val="50000"/>
                  </a:prstClr>
                </a:innerShdw>
              </a:effectLst>
            </a:endParaRPr>
          </a:p>
        </p:txBody>
      </p:sp>
      <p:sp>
        <p:nvSpPr>
          <p:cNvPr id="9" name="Subtitle 2"/>
          <p:cNvSpPr>
            <a:spLocks noGrp="1"/>
          </p:cNvSpPr>
          <p:nvPr>
            <p:ph type="subTitle" idx="1"/>
          </p:nvPr>
        </p:nvSpPr>
        <p:spPr>
          <a:xfrm>
            <a:off x="0" y="6497604"/>
            <a:ext cx="5616624" cy="360396"/>
          </a:xfrm>
          <a:solidFill>
            <a:schemeClr val="tx1">
              <a:lumMod val="65000"/>
              <a:alpha val="34000"/>
            </a:schemeClr>
          </a:solidFill>
          <a:ln w="47625" cap="sq" cmpd="sng">
            <a:solidFill>
              <a:schemeClr val="tx1"/>
            </a:solidFill>
            <a:prstDash val="solid"/>
            <a:round/>
          </a:ln>
        </p:spPr>
        <p:txBody>
          <a:bodyPr>
            <a:normAutofit fontScale="92500" lnSpcReduction="10000"/>
            <a:scene3d>
              <a:camera prst="orthographicFront"/>
              <a:lightRig rig="soft" dir="t">
                <a:rot lat="0" lon="0" rev="10800000"/>
              </a:lightRig>
            </a:scene3d>
            <a:sp3d extrusionH="57150">
              <a:bevelT w="27940" h="12700" prst="softRound"/>
              <a:contourClr>
                <a:srgbClr val="DDDDDD"/>
              </a:contourClr>
            </a:sp3d>
          </a:bodyPr>
          <a:lstStyle/>
          <a:p>
            <a:r>
              <a:rPr lang="en-GB" b="1" spc="150" dirty="0" smtClean="0">
                <a:ln w="11430"/>
                <a:solidFill>
                  <a:srgbClr val="F8F8F8"/>
                </a:solidFill>
                <a:effectLst>
                  <a:glow rad="38100">
                    <a:schemeClr val="accent1">
                      <a:alpha val="76000"/>
                    </a:schemeClr>
                  </a:glow>
                  <a:innerShdw blurRad="63500" dist="50800" dir="16200000">
                    <a:prstClr val="black">
                      <a:alpha val="50000"/>
                    </a:prstClr>
                  </a:innerShdw>
                </a:effectLst>
              </a:rPr>
              <a:t>Group B Presentation-Transit of HAT- P-5</a:t>
            </a:r>
            <a:endParaRPr lang="en-GB" b="1" spc="150" dirty="0">
              <a:ln w="11430"/>
              <a:solidFill>
                <a:srgbClr val="F8F8F8"/>
              </a:solidFill>
              <a:effectLst>
                <a:glow rad="38100">
                  <a:schemeClr val="accent1">
                    <a:alpha val="76000"/>
                  </a:schemeClr>
                </a:glow>
                <a:innerShdw blurRad="63500" dist="50800" dir="16200000">
                  <a:prstClr val="black">
                    <a:alpha val="50000"/>
                  </a:prstClr>
                </a:innerShdw>
              </a:effectLst>
            </a:endParaRPr>
          </a:p>
        </p:txBody>
      </p:sp>
      <p:sp>
        <p:nvSpPr>
          <p:cNvPr id="12" name="Rectangle 11"/>
          <p:cNvSpPr/>
          <p:nvPr/>
        </p:nvSpPr>
        <p:spPr>
          <a:xfrm>
            <a:off x="5254" y="103654"/>
            <a:ext cx="8250793" cy="677108"/>
          </a:xfrm>
          <a:prstGeom prst="rect">
            <a:avLst/>
          </a:prstGeom>
        </p:spPr>
        <p:txBody>
          <a:bodyPr wrap="square">
            <a:spAutoFit/>
          </a:bodyPr>
          <a:lstStyle/>
          <a:p>
            <a:r>
              <a:rPr lang="en-GB" sz="3800" b="1" u="sng" spc="150" dirty="0" smtClean="0">
                <a:ln w="11430"/>
                <a:solidFill>
                  <a:srgbClr val="F8F8F8"/>
                </a:solidFill>
                <a:effectLst>
                  <a:glow rad="38100">
                    <a:schemeClr val="accent1">
                      <a:alpha val="76000"/>
                    </a:schemeClr>
                  </a:glow>
                  <a:innerShdw blurRad="63500" dist="50800" dir="16200000">
                    <a:prstClr val="black">
                      <a:alpha val="50000"/>
                    </a:prstClr>
                  </a:innerShdw>
                </a:effectLst>
                <a:latin typeface="Arial" pitchFamily="34" charset="0"/>
                <a:cs typeface="Arial" pitchFamily="34" charset="0"/>
              </a:rPr>
              <a:t>Methods of Detecting Planets</a:t>
            </a:r>
            <a:endParaRPr lang="en-GB" sz="3800" b="1" u="sng" spc="150" dirty="0">
              <a:ln w="11430"/>
              <a:solidFill>
                <a:srgbClr val="F8F8F8"/>
              </a:solidFill>
              <a:effectLst>
                <a:glow rad="38100">
                  <a:schemeClr val="accent1">
                    <a:alpha val="76000"/>
                  </a:schemeClr>
                </a:glow>
                <a:innerShdw blurRad="63500" dist="50800" dir="16200000">
                  <a:prstClr val="black">
                    <a:alpha val="50000"/>
                  </a:prstClr>
                </a:innerShdw>
              </a:effectLst>
              <a:latin typeface="Arial" pitchFamily="34" charset="0"/>
              <a:cs typeface="Arial" pitchFamily="34" charset="0"/>
            </a:endParaRPr>
          </a:p>
        </p:txBody>
      </p:sp>
      <p:sp>
        <p:nvSpPr>
          <p:cNvPr id="2" name="Rectangle 1"/>
          <p:cNvSpPr/>
          <p:nvPr/>
        </p:nvSpPr>
        <p:spPr>
          <a:xfrm>
            <a:off x="5004048" y="1823093"/>
            <a:ext cx="1641796" cy="369332"/>
          </a:xfrm>
          <a:prstGeom prst="rect">
            <a:avLst/>
          </a:prstGeom>
        </p:spPr>
        <p:txBody>
          <a:bodyPr wrap="none">
            <a:spAutoFit/>
          </a:bodyPr>
          <a:lstStyle/>
          <a:p>
            <a:r>
              <a:rPr lang="en-GB" b="1" u="sng" dirty="0"/>
              <a:t>Radial </a:t>
            </a:r>
            <a:r>
              <a:rPr lang="en-GB" b="1" u="sng" dirty="0" smtClean="0"/>
              <a:t>velocity</a:t>
            </a:r>
          </a:p>
        </p:txBody>
      </p:sp>
      <p:sp>
        <p:nvSpPr>
          <p:cNvPr id="10" name="Rectangle 9"/>
          <p:cNvSpPr/>
          <p:nvPr/>
        </p:nvSpPr>
        <p:spPr>
          <a:xfrm>
            <a:off x="0" y="930876"/>
            <a:ext cx="8256047" cy="523220"/>
          </a:xfrm>
          <a:prstGeom prst="rect">
            <a:avLst/>
          </a:prstGeom>
        </p:spPr>
        <p:txBody>
          <a:bodyPr wrap="square">
            <a:spAutoFit/>
          </a:bodyPr>
          <a:lstStyle/>
          <a:p>
            <a:pPr algn="just"/>
            <a:r>
              <a:rPr lang="en-GB" sz="1400" dirty="0" smtClean="0"/>
              <a:t>There is a multitude of methods that are used to detect extrasolar planets, a few of </a:t>
            </a:r>
            <a:r>
              <a:rPr lang="en-GB" sz="1400" dirty="0" smtClean="0"/>
              <a:t>which, as shown below, </a:t>
            </a:r>
            <a:r>
              <a:rPr lang="en-GB" sz="1400" dirty="0" smtClean="0"/>
              <a:t>I will briefly </a:t>
            </a:r>
            <a:r>
              <a:rPr lang="en-GB" sz="1400" dirty="0" smtClean="0"/>
              <a:t>describe: </a:t>
            </a:r>
            <a:endParaRPr lang="en-GB" sz="1400" dirty="0"/>
          </a:p>
        </p:txBody>
      </p:sp>
      <p:sp>
        <p:nvSpPr>
          <p:cNvPr id="24" name="Rectangle 23"/>
          <p:cNvSpPr/>
          <p:nvPr/>
        </p:nvSpPr>
        <p:spPr>
          <a:xfrm>
            <a:off x="5254" y="5516999"/>
            <a:ext cx="6726986" cy="523220"/>
          </a:xfrm>
          <a:prstGeom prst="rect">
            <a:avLst/>
          </a:prstGeom>
        </p:spPr>
        <p:txBody>
          <a:bodyPr wrap="square">
            <a:spAutoFit/>
          </a:bodyPr>
          <a:lstStyle/>
          <a:p>
            <a:pPr algn="ctr"/>
            <a:r>
              <a:rPr lang="en-GB" sz="1400" dirty="0" smtClean="0"/>
              <a:t>For further information on more methods or further description on those provided you can visit – </a:t>
            </a:r>
            <a:endParaRPr lang="en-GB" sz="1400" dirty="0"/>
          </a:p>
        </p:txBody>
      </p:sp>
      <p:sp>
        <p:nvSpPr>
          <p:cNvPr id="25" name="Rectangle 24"/>
          <p:cNvSpPr/>
          <p:nvPr/>
        </p:nvSpPr>
        <p:spPr>
          <a:xfrm>
            <a:off x="195862" y="6021288"/>
            <a:ext cx="6345769" cy="276999"/>
          </a:xfrm>
          <a:prstGeom prst="rect">
            <a:avLst/>
          </a:prstGeom>
        </p:spPr>
        <p:txBody>
          <a:bodyPr wrap="square">
            <a:spAutoFit/>
          </a:bodyPr>
          <a:lstStyle/>
          <a:p>
            <a:pPr algn="ctr"/>
            <a:r>
              <a:rPr lang="en-GB" sz="1200" dirty="0" smtClean="0">
                <a:hlinkClick r:id="rId4"/>
              </a:rPr>
              <a:t>http://en.wikipedia.org/wiki/Methods_of_detecting_extrasolar_planets</a:t>
            </a:r>
            <a:endParaRPr lang="en-GB" sz="1200" dirty="0"/>
          </a:p>
        </p:txBody>
      </p:sp>
      <p:pic>
        <p:nvPicPr>
          <p:cNvPr id="27" name="Picture 2" descr="http://www.iac.es/proyecto/tep/fig1moda.gif"/>
          <p:cNvPicPr>
            <a:picLocks noChangeAspect="1" noChangeArrowheads="1"/>
          </p:cNvPicPr>
          <p:nvPr/>
        </p:nvPicPr>
        <p:blipFill rotWithShape="1">
          <a:blip r:embed="rId5">
            <a:extLst>
              <a:ext uri="{28A0092B-C50C-407E-A947-70E740481C1C}">
                <a14:useLocalDpi xmlns:a14="http://schemas.microsoft.com/office/drawing/2010/main" val="0"/>
              </a:ext>
            </a:extLst>
          </a:blip>
          <a:srcRect t="17211" r="-670" b="8284"/>
          <a:stretch/>
        </p:blipFill>
        <p:spPr bwMode="auto">
          <a:xfrm>
            <a:off x="176308" y="3934780"/>
            <a:ext cx="3756524" cy="168510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lcogt.net/files/styles/fourcol-image/public/spacebook/Radial%20Velocity%20Method%20star%20orbits_3.png"/>
          <p:cNvPicPr>
            <a:picLocks noChangeAspect="1" noChangeArrowheads="1"/>
          </p:cNvPicPr>
          <p:nvPr/>
        </p:nvPicPr>
        <p:blipFill rotWithShape="1">
          <a:blip r:embed="rId6">
            <a:extLst>
              <a:ext uri="{28A0092B-C50C-407E-A947-70E740481C1C}">
                <a14:useLocalDpi xmlns:a14="http://schemas.microsoft.com/office/drawing/2010/main" val="0"/>
              </a:ext>
            </a:extLst>
          </a:blip>
          <a:srcRect t="18313"/>
          <a:stretch/>
        </p:blipFill>
        <p:spPr bwMode="auto">
          <a:xfrm>
            <a:off x="4130650" y="2192425"/>
            <a:ext cx="3057437" cy="2141321"/>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1212319" y="3576622"/>
            <a:ext cx="1704056" cy="369332"/>
          </a:xfrm>
          <a:prstGeom prst="rect">
            <a:avLst/>
          </a:prstGeom>
        </p:spPr>
        <p:txBody>
          <a:bodyPr wrap="none">
            <a:spAutoFit/>
          </a:bodyPr>
          <a:lstStyle/>
          <a:p>
            <a:r>
              <a:rPr lang="en-GB" b="1" u="sng" dirty="0" smtClean="0"/>
              <a:t>Transit Method</a:t>
            </a:r>
          </a:p>
        </p:txBody>
      </p:sp>
      <p:pic>
        <p:nvPicPr>
          <p:cNvPr id="1028" name="Picture 4" descr="http://www.fh-flensburg.de/ph/vortrag/Bilder/Sterne/Entstehung_Entwicklung/med/Pulsar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5862" y="1454096"/>
            <a:ext cx="3736970" cy="2142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75656" y="1209876"/>
            <a:ext cx="1505540" cy="369332"/>
          </a:xfrm>
          <a:prstGeom prst="rect">
            <a:avLst/>
          </a:prstGeom>
        </p:spPr>
        <p:txBody>
          <a:bodyPr wrap="none">
            <a:spAutoFit/>
          </a:bodyPr>
          <a:lstStyle/>
          <a:p>
            <a:r>
              <a:rPr lang="en-GB" b="1" u="sng" dirty="0"/>
              <a:t>Pulsar timing</a:t>
            </a:r>
          </a:p>
        </p:txBody>
      </p:sp>
    </p:spTree>
    <p:extLst>
      <p:ext uri="{BB962C8B-B14F-4D97-AF65-F5344CB8AC3E}">
        <p14:creationId xmlns:p14="http://schemas.microsoft.com/office/powerpoint/2010/main" val="1380968758"/>
      </p:ext>
    </p:extLst>
  </p:cSld>
  <p:clrMapOvr>
    <a:masterClrMapping/>
  </p:clrMapOvr>
  <mc:AlternateContent xmlns:mc="http://schemas.openxmlformats.org/markup-compatibility/2006" xmlns:p14="http://schemas.microsoft.com/office/powerpoint/2010/main">
    <mc:Choice Requires="p14">
      <p:transition spd="slow">
        <p14:flash/>
        <p:sndAc>
          <p:stSnd>
            <p:snd r:embed="rId3" name="suction.wav"/>
          </p:stSnd>
        </p:sndAc>
      </p:transition>
    </mc:Choice>
    <mc:Fallback xmlns="">
      <p:transition spd="slow">
        <p:fade/>
        <p:sndAc>
          <p:stSnd>
            <p:snd r:embed="rId8"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anim calcmode="lin" valueType="num">
                                      <p:cBhvr>
                                        <p:cTn id="28" dur="1000" fill="hold"/>
                                        <p:tgtEl>
                                          <p:spTgt spid="27"/>
                                        </p:tgtEl>
                                        <p:attrNameLst>
                                          <p:attrName>ppt_x</p:attrName>
                                        </p:attrNameLst>
                                      </p:cBhvr>
                                      <p:tavLst>
                                        <p:tav tm="0">
                                          <p:val>
                                            <p:strVal val="#ppt_x"/>
                                          </p:val>
                                        </p:tav>
                                        <p:tav tm="100000">
                                          <p:val>
                                            <p:strVal val="#ppt_x"/>
                                          </p:val>
                                        </p:tav>
                                      </p:tavLst>
                                    </p:anim>
                                    <p:anim calcmode="lin" valueType="num">
                                      <p:cBhvr>
                                        <p:cTn id="29" dur="1000" fill="hold"/>
                                        <p:tgtEl>
                                          <p:spTgt spid="2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26"/>
                                        </p:tgtEl>
                                        <p:attrNameLst>
                                          <p:attrName>style.visibility</p:attrName>
                                        </p:attrNameLst>
                                      </p:cBhvr>
                                      <p:to>
                                        <p:strVal val="visible"/>
                                      </p:to>
                                    </p:set>
                                    <p:animEffect transition="in" filter="fade">
                                      <p:cBhvr>
                                        <p:cTn id="32" dur="1000"/>
                                        <p:tgtEl>
                                          <p:spTgt spid="1026"/>
                                        </p:tgtEl>
                                      </p:cBhvr>
                                    </p:animEffect>
                                    <p:anim calcmode="lin" valueType="num">
                                      <p:cBhvr>
                                        <p:cTn id="33" dur="1000" fill="hold"/>
                                        <p:tgtEl>
                                          <p:spTgt spid="1026"/>
                                        </p:tgtEl>
                                        <p:attrNameLst>
                                          <p:attrName>ppt_x</p:attrName>
                                        </p:attrNameLst>
                                      </p:cBhvr>
                                      <p:tavLst>
                                        <p:tav tm="0">
                                          <p:val>
                                            <p:strVal val="#ppt_x"/>
                                          </p:val>
                                        </p:tav>
                                        <p:tav tm="100000">
                                          <p:val>
                                            <p:strVal val="#ppt_x"/>
                                          </p:val>
                                        </p:tav>
                                      </p:tavLst>
                                    </p:anim>
                                    <p:anim calcmode="lin" valueType="num">
                                      <p:cBhvr>
                                        <p:cTn id="34" dur="1000" fill="hold"/>
                                        <p:tgtEl>
                                          <p:spTgt spid="102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ppt_x</p:attrName>
                                        </p:attrNameLst>
                                      </p:cBhvr>
                                      <p:tavLst>
                                        <p:tav tm="0">
                                          <p:val>
                                            <p:strVal val="#ppt_x"/>
                                          </p:val>
                                        </p:tav>
                                        <p:tav tm="100000">
                                          <p:val>
                                            <p:strVal val="#ppt_x"/>
                                          </p:val>
                                        </p:tav>
                                      </p:tavLst>
                                    </p:anim>
                                    <p:anim calcmode="lin" valueType="num">
                                      <p:cBhvr>
                                        <p:cTn id="39" dur="1000" fill="hold"/>
                                        <p:tgtEl>
                                          <p:spTgt spid="2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28"/>
                                        </p:tgtEl>
                                        <p:attrNameLst>
                                          <p:attrName>style.visibility</p:attrName>
                                        </p:attrNameLst>
                                      </p:cBhvr>
                                      <p:to>
                                        <p:strVal val="visible"/>
                                      </p:to>
                                    </p:set>
                                    <p:animEffect transition="in" filter="fade">
                                      <p:cBhvr>
                                        <p:cTn id="42" dur="1000"/>
                                        <p:tgtEl>
                                          <p:spTgt spid="1028"/>
                                        </p:tgtEl>
                                      </p:cBhvr>
                                    </p:animEffect>
                                    <p:anim calcmode="lin" valueType="num">
                                      <p:cBhvr>
                                        <p:cTn id="43" dur="1000" fill="hold"/>
                                        <p:tgtEl>
                                          <p:spTgt spid="1028"/>
                                        </p:tgtEl>
                                        <p:attrNameLst>
                                          <p:attrName>ppt_x</p:attrName>
                                        </p:attrNameLst>
                                      </p:cBhvr>
                                      <p:tavLst>
                                        <p:tav tm="0">
                                          <p:val>
                                            <p:strVal val="#ppt_x"/>
                                          </p:val>
                                        </p:tav>
                                        <p:tav tm="100000">
                                          <p:val>
                                            <p:strVal val="#ppt_x"/>
                                          </p:val>
                                        </p:tav>
                                      </p:tavLst>
                                    </p:anim>
                                    <p:anim calcmode="lin" valueType="num">
                                      <p:cBhvr>
                                        <p:cTn id="44" dur="1000" fill="hold"/>
                                        <p:tgtEl>
                                          <p:spTgt spid="102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1000"/>
                                        <p:tgtEl>
                                          <p:spTgt spid="3"/>
                                        </p:tgtEl>
                                      </p:cBhvr>
                                    </p:animEffect>
                                    <p:anim calcmode="lin" valueType="num">
                                      <p:cBhvr>
                                        <p:cTn id="48" dur="1000" fill="hold"/>
                                        <p:tgtEl>
                                          <p:spTgt spid="3"/>
                                        </p:tgtEl>
                                        <p:attrNameLst>
                                          <p:attrName>ppt_x</p:attrName>
                                        </p:attrNameLst>
                                      </p:cBhvr>
                                      <p:tavLst>
                                        <p:tav tm="0">
                                          <p:val>
                                            <p:strVal val="#ppt_x"/>
                                          </p:val>
                                        </p:tav>
                                        <p:tav tm="100000">
                                          <p:val>
                                            <p:strVal val="#ppt_x"/>
                                          </p:val>
                                        </p:tav>
                                      </p:tavLst>
                                    </p:anim>
                                    <p:anim calcmode="lin" valueType="num">
                                      <p:cBhvr>
                                        <p:cTn id="4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53" presetClass="exit" presetSubtype="32" fill="hold" grpId="1" nodeType="clickEffect">
                                  <p:stCondLst>
                                    <p:cond delay="0"/>
                                  </p:stCondLst>
                                  <p:childTnLst>
                                    <p:anim calcmode="lin" valueType="num">
                                      <p:cBhvr>
                                        <p:cTn id="53" dur="500"/>
                                        <p:tgtEl>
                                          <p:spTgt spid="2"/>
                                        </p:tgtEl>
                                        <p:attrNameLst>
                                          <p:attrName>ppt_w</p:attrName>
                                        </p:attrNameLst>
                                      </p:cBhvr>
                                      <p:tavLst>
                                        <p:tav tm="0">
                                          <p:val>
                                            <p:strVal val="ppt_w"/>
                                          </p:val>
                                        </p:tav>
                                        <p:tav tm="100000">
                                          <p:val>
                                            <p:fltVal val="0"/>
                                          </p:val>
                                        </p:tav>
                                      </p:tavLst>
                                    </p:anim>
                                    <p:anim calcmode="lin" valueType="num">
                                      <p:cBhvr>
                                        <p:cTn id="54" dur="500"/>
                                        <p:tgtEl>
                                          <p:spTgt spid="2"/>
                                        </p:tgtEl>
                                        <p:attrNameLst>
                                          <p:attrName>ppt_h</p:attrName>
                                        </p:attrNameLst>
                                      </p:cBhvr>
                                      <p:tavLst>
                                        <p:tav tm="0">
                                          <p:val>
                                            <p:strVal val="ppt_h"/>
                                          </p:val>
                                        </p:tav>
                                        <p:tav tm="100000">
                                          <p:val>
                                            <p:fltVal val="0"/>
                                          </p:val>
                                        </p:tav>
                                      </p:tavLst>
                                    </p:anim>
                                    <p:animEffect transition="out" filter="fade">
                                      <p:cBhvr>
                                        <p:cTn id="55" dur="500"/>
                                        <p:tgtEl>
                                          <p:spTgt spid="2"/>
                                        </p:tgtEl>
                                      </p:cBhvr>
                                    </p:animEffect>
                                    <p:set>
                                      <p:cBhvr>
                                        <p:cTn id="56" dur="1" fill="hold">
                                          <p:stCondLst>
                                            <p:cond delay="499"/>
                                          </p:stCondLst>
                                        </p:cTn>
                                        <p:tgtEl>
                                          <p:spTgt spid="2"/>
                                        </p:tgtEl>
                                        <p:attrNameLst>
                                          <p:attrName>style.visibility</p:attrName>
                                        </p:attrNameLst>
                                      </p:cBhvr>
                                      <p:to>
                                        <p:strVal val="hidden"/>
                                      </p:to>
                                    </p:set>
                                  </p:childTnLst>
                                </p:cTn>
                              </p:par>
                              <p:par>
                                <p:cTn id="57" presetID="53" presetClass="exit" presetSubtype="32" fill="hold" grpId="1" nodeType="withEffect">
                                  <p:stCondLst>
                                    <p:cond delay="0"/>
                                  </p:stCondLst>
                                  <p:childTnLst>
                                    <p:anim calcmode="lin" valueType="num">
                                      <p:cBhvr>
                                        <p:cTn id="58" dur="500"/>
                                        <p:tgtEl>
                                          <p:spTgt spid="10"/>
                                        </p:tgtEl>
                                        <p:attrNameLst>
                                          <p:attrName>ppt_w</p:attrName>
                                        </p:attrNameLst>
                                      </p:cBhvr>
                                      <p:tavLst>
                                        <p:tav tm="0">
                                          <p:val>
                                            <p:strVal val="ppt_w"/>
                                          </p:val>
                                        </p:tav>
                                        <p:tav tm="100000">
                                          <p:val>
                                            <p:fltVal val="0"/>
                                          </p:val>
                                        </p:tav>
                                      </p:tavLst>
                                    </p:anim>
                                    <p:anim calcmode="lin" valueType="num">
                                      <p:cBhvr>
                                        <p:cTn id="59" dur="500"/>
                                        <p:tgtEl>
                                          <p:spTgt spid="10"/>
                                        </p:tgtEl>
                                        <p:attrNameLst>
                                          <p:attrName>ppt_h</p:attrName>
                                        </p:attrNameLst>
                                      </p:cBhvr>
                                      <p:tavLst>
                                        <p:tav tm="0">
                                          <p:val>
                                            <p:strVal val="ppt_h"/>
                                          </p:val>
                                        </p:tav>
                                        <p:tav tm="100000">
                                          <p:val>
                                            <p:fltVal val="0"/>
                                          </p:val>
                                        </p:tav>
                                      </p:tavLst>
                                    </p:anim>
                                    <p:animEffect transition="out" filter="fade">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par>
                                <p:cTn id="62" presetID="53" presetClass="exit" presetSubtype="32" fill="hold" grpId="1" nodeType="withEffect">
                                  <p:stCondLst>
                                    <p:cond delay="0"/>
                                  </p:stCondLst>
                                  <p:childTnLst>
                                    <p:anim calcmode="lin" valueType="num">
                                      <p:cBhvr>
                                        <p:cTn id="63" dur="500"/>
                                        <p:tgtEl>
                                          <p:spTgt spid="24"/>
                                        </p:tgtEl>
                                        <p:attrNameLst>
                                          <p:attrName>ppt_w</p:attrName>
                                        </p:attrNameLst>
                                      </p:cBhvr>
                                      <p:tavLst>
                                        <p:tav tm="0">
                                          <p:val>
                                            <p:strVal val="ppt_w"/>
                                          </p:val>
                                        </p:tav>
                                        <p:tav tm="100000">
                                          <p:val>
                                            <p:fltVal val="0"/>
                                          </p:val>
                                        </p:tav>
                                      </p:tavLst>
                                    </p:anim>
                                    <p:anim calcmode="lin" valueType="num">
                                      <p:cBhvr>
                                        <p:cTn id="64" dur="500"/>
                                        <p:tgtEl>
                                          <p:spTgt spid="24"/>
                                        </p:tgtEl>
                                        <p:attrNameLst>
                                          <p:attrName>ppt_h</p:attrName>
                                        </p:attrNameLst>
                                      </p:cBhvr>
                                      <p:tavLst>
                                        <p:tav tm="0">
                                          <p:val>
                                            <p:strVal val="ppt_h"/>
                                          </p:val>
                                        </p:tav>
                                        <p:tav tm="100000">
                                          <p:val>
                                            <p:fltVal val="0"/>
                                          </p:val>
                                        </p:tav>
                                      </p:tavLst>
                                    </p:anim>
                                    <p:animEffect transition="out" filter="fade">
                                      <p:cBhvr>
                                        <p:cTn id="65" dur="500"/>
                                        <p:tgtEl>
                                          <p:spTgt spid="24"/>
                                        </p:tgtEl>
                                      </p:cBhvr>
                                    </p:animEffect>
                                    <p:set>
                                      <p:cBhvr>
                                        <p:cTn id="66" dur="1" fill="hold">
                                          <p:stCondLst>
                                            <p:cond delay="499"/>
                                          </p:stCondLst>
                                        </p:cTn>
                                        <p:tgtEl>
                                          <p:spTgt spid="24"/>
                                        </p:tgtEl>
                                        <p:attrNameLst>
                                          <p:attrName>style.visibility</p:attrName>
                                        </p:attrNameLst>
                                      </p:cBhvr>
                                      <p:to>
                                        <p:strVal val="hidden"/>
                                      </p:to>
                                    </p:set>
                                  </p:childTnLst>
                                </p:cTn>
                              </p:par>
                              <p:par>
                                <p:cTn id="67" presetID="53" presetClass="exit" presetSubtype="32" fill="hold" grpId="1" nodeType="withEffect">
                                  <p:stCondLst>
                                    <p:cond delay="0"/>
                                  </p:stCondLst>
                                  <p:childTnLst>
                                    <p:anim calcmode="lin" valueType="num">
                                      <p:cBhvr>
                                        <p:cTn id="68" dur="500"/>
                                        <p:tgtEl>
                                          <p:spTgt spid="25"/>
                                        </p:tgtEl>
                                        <p:attrNameLst>
                                          <p:attrName>ppt_w</p:attrName>
                                        </p:attrNameLst>
                                      </p:cBhvr>
                                      <p:tavLst>
                                        <p:tav tm="0">
                                          <p:val>
                                            <p:strVal val="ppt_w"/>
                                          </p:val>
                                        </p:tav>
                                        <p:tav tm="100000">
                                          <p:val>
                                            <p:fltVal val="0"/>
                                          </p:val>
                                        </p:tav>
                                      </p:tavLst>
                                    </p:anim>
                                    <p:anim calcmode="lin" valueType="num">
                                      <p:cBhvr>
                                        <p:cTn id="69" dur="500"/>
                                        <p:tgtEl>
                                          <p:spTgt spid="25"/>
                                        </p:tgtEl>
                                        <p:attrNameLst>
                                          <p:attrName>ppt_h</p:attrName>
                                        </p:attrNameLst>
                                      </p:cBhvr>
                                      <p:tavLst>
                                        <p:tav tm="0">
                                          <p:val>
                                            <p:strVal val="ppt_h"/>
                                          </p:val>
                                        </p:tav>
                                        <p:tav tm="100000">
                                          <p:val>
                                            <p:fltVal val="0"/>
                                          </p:val>
                                        </p:tav>
                                      </p:tavLst>
                                    </p:anim>
                                    <p:animEffect transition="out" filter="fade">
                                      <p:cBhvr>
                                        <p:cTn id="70" dur="500"/>
                                        <p:tgtEl>
                                          <p:spTgt spid="25"/>
                                        </p:tgtEl>
                                      </p:cBhvr>
                                    </p:animEffect>
                                    <p:set>
                                      <p:cBhvr>
                                        <p:cTn id="71" dur="1" fill="hold">
                                          <p:stCondLst>
                                            <p:cond delay="499"/>
                                          </p:stCondLst>
                                        </p:cTn>
                                        <p:tgtEl>
                                          <p:spTgt spid="25"/>
                                        </p:tgtEl>
                                        <p:attrNameLst>
                                          <p:attrName>style.visibility</p:attrName>
                                        </p:attrNameLst>
                                      </p:cBhvr>
                                      <p:to>
                                        <p:strVal val="hidden"/>
                                      </p:to>
                                    </p:set>
                                  </p:childTnLst>
                                </p:cTn>
                              </p:par>
                              <p:par>
                                <p:cTn id="72" presetID="53" presetClass="exit" presetSubtype="32" fill="hold" nodeType="withEffect">
                                  <p:stCondLst>
                                    <p:cond delay="0"/>
                                  </p:stCondLst>
                                  <p:childTnLst>
                                    <p:anim calcmode="lin" valueType="num">
                                      <p:cBhvr>
                                        <p:cTn id="73" dur="500"/>
                                        <p:tgtEl>
                                          <p:spTgt spid="27"/>
                                        </p:tgtEl>
                                        <p:attrNameLst>
                                          <p:attrName>ppt_w</p:attrName>
                                        </p:attrNameLst>
                                      </p:cBhvr>
                                      <p:tavLst>
                                        <p:tav tm="0">
                                          <p:val>
                                            <p:strVal val="ppt_w"/>
                                          </p:val>
                                        </p:tav>
                                        <p:tav tm="100000">
                                          <p:val>
                                            <p:fltVal val="0"/>
                                          </p:val>
                                        </p:tav>
                                      </p:tavLst>
                                    </p:anim>
                                    <p:anim calcmode="lin" valueType="num">
                                      <p:cBhvr>
                                        <p:cTn id="74" dur="500"/>
                                        <p:tgtEl>
                                          <p:spTgt spid="27"/>
                                        </p:tgtEl>
                                        <p:attrNameLst>
                                          <p:attrName>ppt_h</p:attrName>
                                        </p:attrNameLst>
                                      </p:cBhvr>
                                      <p:tavLst>
                                        <p:tav tm="0">
                                          <p:val>
                                            <p:strVal val="ppt_h"/>
                                          </p:val>
                                        </p:tav>
                                        <p:tav tm="100000">
                                          <p:val>
                                            <p:fltVal val="0"/>
                                          </p:val>
                                        </p:tav>
                                      </p:tavLst>
                                    </p:anim>
                                    <p:animEffect transition="out" filter="fade">
                                      <p:cBhvr>
                                        <p:cTn id="75" dur="500"/>
                                        <p:tgtEl>
                                          <p:spTgt spid="27"/>
                                        </p:tgtEl>
                                      </p:cBhvr>
                                    </p:animEffect>
                                    <p:set>
                                      <p:cBhvr>
                                        <p:cTn id="76" dur="1" fill="hold">
                                          <p:stCondLst>
                                            <p:cond delay="499"/>
                                          </p:stCondLst>
                                        </p:cTn>
                                        <p:tgtEl>
                                          <p:spTgt spid="27"/>
                                        </p:tgtEl>
                                        <p:attrNameLst>
                                          <p:attrName>style.visibility</p:attrName>
                                        </p:attrNameLst>
                                      </p:cBhvr>
                                      <p:to>
                                        <p:strVal val="hidden"/>
                                      </p:to>
                                    </p:set>
                                  </p:childTnLst>
                                </p:cTn>
                              </p:par>
                              <p:par>
                                <p:cTn id="77" presetID="53" presetClass="exit" presetSubtype="32" fill="hold" nodeType="withEffect">
                                  <p:stCondLst>
                                    <p:cond delay="0"/>
                                  </p:stCondLst>
                                  <p:childTnLst>
                                    <p:anim calcmode="lin" valueType="num">
                                      <p:cBhvr>
                                        <p:cTn id="78" dur="500"/>
                                        <p:tgtEl>
                                          <p:spTgt spid="1026"/>
                                        </p:tgtEl>
                                        <p:attrNameLst>
                                          <p:attrName>ppt_w</p:attrName>
                                        </p:attrNameLst>
                                      </p:cBhvr>
                                      <p:tavLst>
                                        <p:tav tm="0">
                                          <p:val>
                                            <p:strVal val="ppt_w"/>
                                          </p:val>
                                        </p:tav>
                                        <p:tav tm="100000">
                                          <p:val>
                                            <p:fltVal val="0"/>
                                          </p:val>
                                        </p:tav>
                                      </p:tavLst>
                                    </p:anim>
                                    <p:anim calcmode="lin" valueType="num">
                                      <p:cBhvr>
                                        <p:cTn id="79" dur="500"/>
                                        <p:tgtEl>
                                          <p:spTgt spid="1026"/>
                                        </p:tgtEl>
                                        <p:attrNameLst>
                                          <p:attrName>ppt_h</p:attrName>
                                        </p:attrNameLst>
                                      </p:cBhvr>
                                      <p:tavLst>
                                        <p:tav tm="0">
                                          <p:val>
                                            <p:strVal val="ppt_h"/>
                                          </p:val>
                                        </p:tav>
                                        <p:tav tm="100000">
                                          <p:val>
                                            <p:fltVal val="0"/>
                                          </p:val>
                                        </p:tav>
                                      </p:tavLst>
                                    </p:anim>
                                    <p:animEffect transition="out" filter="fade">
                                      <p:cBhvr>
                                        <p:cTn id="80" dur="500"/>
                                        <p:tgtEl>
                                          <p:spTgt spid="1026"/>
                                        </p:tgtEl>
                                      </p:cBhvr>
                                    </p:animEffect>
                                    <p:set>
                                      <p:cBhvr>
                                        <p:cTn id="81" dur="1" fill="hold">
                                          <p:stCondLst>
                                            <p:cond delay="499"/>
                                          </p:stCondLst>
                                        </p:cTn>
                                        <p:tgtEl>
                                          <p:spTgt spid="1026"/>
                                        </p:tgtEl>
                                        <p:attrNameLst>
                                          <p:attrName>style.visibility</p:attrName>
                                        </p:attrNameLst>
                                      </p:cBhvr>
                                      <p:to>
                                        <p:strVal val="hidden"/>
                                      </p:to>
                                    </p:set>
                                  </p:childTnLst>
                                </p:cTn>
                              </p:par>
                              <p:par>
                                <p:cTn id="82" presetID="53" presetClass="exit" presetSubtype="32" fill="hold" grpId="1" nodeType="withEffect">
                                  <p:stCondLst>
                                    <p:cond delay="0"/>
                                  </p:stCondLst>
                                  <p:childTnLst>
                                    <p:anim calcmode="lin" valueType="num">
                                      <p:cBhvr>
                                        <p:cTn id="83" dur="500"/>
                                        <p:tgtEl>
                                          <p:spTgt spid="26"/>
                                        </p:tgtEl>
                                        <p:attrNameLst>
                                          <p:attrName>ppt_w</p:attrName>
                                        </p:attrNameLst>
                                      </p:cBhvr>
                                      <p:tavLst>
                                        <p:tav tm="0">
                                          <p:val>
                                            <p:strVal val="ppt_w"/>
                                          </p:val>
                                        </p:tav>
                                        <p:tav tm="100000">
                                          <p:val>
                                            <p:fltVal val="0"/>
                                          </p:val>
                                        </p:tav>
                                      </p:tavLst>
                                    </p:anim>
                                    <p:anim calcmode="lin" valueType="num">
                                      <p:cBhvr>
                                        <p:cTn id="84" dur="500"/>
                                        <p:tgtEl>
                                          <p:spTgt spid="26"/>
                                        </p:tgtEl>
                                        <p:attrNameLst>
                                          <p:attrName>ppt_h</p:attrName>
                                        </p:attrNameLst>
                                      </p:cBhvr>
                                      <p:tavLst>
                                        <p:tav tm="0">
                                          <p:val>
                                            <p:strVal val="ppt_h"/>
                                          </p:val>
                                        </p:tav>
                                        <p:tav tm="100000">
                                          <p:val>
                                            <p:fltVal val="0"/>
                                          </p:val>
                                        </p:tav>
                                      </p:tavLst>
                                    </p:anim>
                                    <p:animEffect transition="out" filter="fade">
                                      <p:cBhvr>
                                        <p:cTn id="85" dur="500"/>
                                        <p:tgtEl>
                                          <p:spTgt spid="26"/>
                                        </p:tgtEl>
                                      </p:cBhvr>
                                    </p:animEffect>
                                    <p:set>
                                      <p:cBhvr>
                                        <p:cTn id="86" dur="1" fill="hold">
                                          <p:stCondLst>
                                            <p:cond delay="499"/>
                                          </p:stCondLst>
                                        </p:cTn>
                                        <p:tgtEl>
                                          <p:spTgt spid="26"/>
                                        </p:tgtEl>
                                        <p:attrNameLst>
                                          <p:attrName>style.visibility</p:attrName>
                                        </p:attrNameLst>
                                      </p:cBhvr>
                                      <p:to>
                                        <p:strVal val="hidden"/>
                                      </p:to>
                                    </p:set>
                                  </p:childTnLst>
                                </p:cTn>
                              </p:par>
                              <p:par>
                                <p:cTn id="87" presetID="53" presetClass="exit" presetSubtype="32" fill="hold" nodeType="withEffect">
                                  <p:stCondLst>
                                    <p:cond delay="0"/>
                                  </p:stCondLst>
                                  <p:childTnLst>
                                    <p:anim calcmode="lin" valueType="num">
                                      <p:cBhvr>
                                        <p:cTn id="88" dur="500"/>
                                        <p:tgtEl>
                                          <p:spTgt spid="1028"/>
                                        </p:tgtEl>
                                        <p:attrNameLst>
                                          <p:attrName>ppt_w</p:attrName>
                                        </p:attrNameLst>
                                      </p:cBhvr>
                                      <p:tavLst>
                                        <p:tav tm="0">
                                          <p:val>
                                            <p:strVal val="ppt_w"/>
                                          </p:val>
                                        </p:tav>
                                        <p:tav tm="100000">
                                          <p:val>
                                            <p:fltVal val="0"/>
                                          </p:val>
                                        </p:tav>
                                      </p:tavLst>
                                    </p:anim>
                                    <p:anim calcmode="lin" valueType="num">
                                      <p:cBhvr>
                                        <p:cTn id="89" dur="500"/>
                                        <p:tgtEl>
                                          <p:spTgt spid="1028"/>
                                        </p:tgtEl>
                                        <p:attrNameLst>
                                          <p:attrName>ppt_h</p:attrName>
                                        </p:attrNameLst>
                                      </p:cBhvr>
                                      <p:tavLst>
                                        <p:tav tm="0">
                                          <p:val>
                                            <p:strVal val="ppt_h"/>
                                          </p:val>
                                        </p:tav>
                                        <p:tav tm="100000">
                                          <p:val>
                                            <p:fltVal val="0"/>
                                          </p:val>
                                        </p:tav>
                                      </p:tavLst>
                                    </p:anim>
                                    <p:animEffect transition="out" filter="fade">
                                      <p:cBhvr>
                                        <p:cTn id="90" dur="500"/>
                                        <p:tgtEl>
                                          <p:spTgt spid="1028"/>
                                        </p:tgtEl>
                                      </p:cBhvr>
                                    </p:animEffect>
                                    <p:set>
                                      <p:cBhvr>
                                        <p:cTn id="91" dur="1" fill="hold">
                                          <p:stCondLst>
                                            <p:cond delay="499"/>
                                          </p:stCondLst>
                                        </p:cTn>
                                        <p:tgtEl>
                                          <p:spTgt spid="1028"/>
                                        </p:tgtEl>
                                        <p:attrNameLst>
                                          <p:attrName>style.visibility</p:attrName>
                                        </p:attrNameLst>
                                      </p:cBhvr>
                                      <p:to>
                                        <p:strVal val="hidden"/>
                                      </p:to>
                                    </p:set>
                                  </p:childTnLst>
                                </p:cTn>
                              </p:par>
                              <p:par>
                                <p:cTn id="92" presetID="53" presetClass="exit" presetSubtype="32" fill="hold" grpId="1" nodeType="withEffect">
                                  <p:stCondLst>
                                    <p:cond delay="0"/>
                                  </p:stCondLst>
                                  <p:childTnLst>
                                    <p:anim calcmode="lin" valueType="num">
                                      <p:cBhvr>
                                        <p:cTn id="93" dur="500"/>
                                        <p:tgtEl>
                                          <p:spTgt spid="3"/>
                                        </p:tgtEl>
                                        <p:attrNameLst>
                                          <p:attrName>ppt_w</p:attrName>
                                        </p:attrNameLst>
                                      </p:cBhvr>
                                      <p:tavLst>
                                        <p:tav tm="0">
                                          <p:val>
                                            <p:strVal val="ppt_w"/>
                                          </p:val>
                                        </p:tav>
                                        <p:tav tm="100000">
                                          <p:val>
                                            <p:fltVal val="0"/>
                                          </p:val>
                                        </p:tav>
                                      </p:tavLst>
                                    </p:anim>
                                    <p:anim calcmode="lin" valueType="num">
                                      <p:cBhvr>
                                        <p:cTn id="94" dur="500"/>
                                        <p:tgtEl>
                                          <p:spTgt spid="3"/>
                                        </p:tgtEl>
                                        <p:attrNameLst>
                                          <p:attrName>ppt_h</p:attrName>
                                        </p:attrNameLst>
                                      </p:cBhvr>
                                      <p:tavLst>
                                        <p:tav tm="0">
                                          <p:val>
                                            <p:strVal val="ppt_h"/>
                                          </p:val>
                                        </p:tav>
                                        <p:tav tm="100000">
                                          <p:val>
                                            <p:fltVal val="0"/>
                                          </p:val>
                                        </p:tav>
                                      </p:tavLst>
                                    </p:anim>
                                    <p:animEffect transition="out" filter="fade">
                                      <p:cBhvr>
                                        <p:cTn id="95" dur="500"/>
                                        <p:tgtEl>
                                          <p:spTgt spid="3"/>
                                        </p:tgtEl>
                                      </p:cBhvr>
                                    </p:animEffect>
                                    <p:set>
                                      <p:cBhvr>
                                        <p:cTn id="9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p:bldP spid="10" grpId="1"/>
      <p:bldP spid="24" grpId="0"/>
      <p:bldP spid="24" grpId="1"/>
      <p:bldP spid="25" grpId="0"/>
      <p:bldP spid="25" grpId="1"/>
      <p:bldP spid="26" grpId="0"/>
      <p:bldP spid="26" grpId="1"/>
      <p:bldP spid="3" grpId="0"/>
      <p:bldP spid="3" grpId="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Subtitle 2"/>
          <p:cNvSpPr txBox="1">
            <a:spLocks/>
          </p:cNvSpPr>
          <p:nvPr/>
        </p:nvSpPr>
        <p:spPr>
          <a:xfrm>
            <a:off x="-180528" y="-99391"/>
            <a:ext cx="2880320" cy="1008112"/>
          </a:xfrm>
          <a:prstGeom prst="rect">
            <a:avLst/>
          </a:prstGeom>
          <a:solidFill>
            <a:schemeClr val="tx1">
              <a:lumMod val="65000"/>
              <a:alpha val="34000"/>
            </a:schemeClr>
          </a:solidFill>
          <a:ln w="44450" cap="sq" cmpd="sng">
            <a:solidFill>
              <a:schemeClr val="tx1"/>
            </a:solidFill>
            <a:prstDash val="solid"/>
            <a:round/>
          </a:ln>
        </p:spPr>
        <p:txBody>
          <a:bodyPr vert="horz" lIns="91440" tIns="45720" rIns="91440" bIns="45720" rtlCol="0">
            <a:normAutofit/>
            <a:scene3d>
              <a:camera prst="orthographicFront"/>
              <a:lightRig rig="soft" dir="t">
                <a:rot lat="0" lon="0" rev="10800000"/>
              </a:lightRig>
            </a:scene3d>
            <a:sp3d extrusionH="57150">
              <a:bevelT w="27940" h="12700" prst="softRound"/>
              <a:contourClr>
                <a:srgbClr val="DDDDDD"/>
              </a:contourClr>
            </a:sp3d>
          </a:bodyPr>
          <a:lstStyle>
            <a:lvl1pPr marL="0" indent="0" algn="l" defTabSz="914400" rtl="0" eaLnBrk="1" latinLnBrk="0" hangingPunct="1">
              <a:spcBef>
                <a:spcPts val="1200"/>
              </a:spcBef>
              <a:spcAft>
                <a:spcPts val="0"/>
              </a:spcAft>
              <a:buClr>
                <a:schemeClr val="accent5"/>
              </a:buClr>
              <a:buFont typeface="Arial" pitchFamily="34" charset="0"/>
              <a:buNone/>
              <a:defRPr sz="2000" b="0" i="1" kern="1200" cap="none" spc="120" baseline="0">
                <a:solidFill>
                  <a:schemeClr val="tx1"/>
                </a:solidFill>
                <a:latin typeface="+mn-lt"/>
                <a:ea typeface="+mn-ea"/>
                <a:cs typeface="Tahoma" pitchFamily="34" charset="0"/>
              </a:defRPr>
            </a:lvl1pPr>
            <a:lvl2pPr marL="457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2pPr>
            <a:lvl3pPr marL="914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3pPr>
            <a:lvl4pPr marL="1371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4pPr>
            <a:lvl5pPr marL="18288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endParaRPr lang="en-GB" b="1" spc="150" dirty="0">
              <a:ln w="11430"/>
              <a:solidFill>
                <a:srgbClr val="F8F8F8"/>
              </a:solidFill>
              <a:effectLst>
                <a:glow rad="38100">
                  <a:schemeClr val="accent1">
                    <a:alpha val="76000"/>
                  </a:schemeClr>
                </a:glow>
                <a:innerShdw blurRad="63500" dist="50800" dir="16200000">
                  <a:prstClr val="black">
                    <a:alpha val="50000"/>
                  </a:prstClr>
                </a:innerShdw>
              </a:effectLst>
            </a:endParaRPr>
          </a:p>
        </p:txBody>
      </p:sp>
      <p:sp>
        <p:nvSpPr>
          <p:cNvPr id="9" name="Subtitle 2"/>
          <p:cNvSpPr>
            <a:spLocks noGrp="1"/>
          </p:cNvSpPr>
          <p:nvPr>
            <p:ph type="subTitle" idx="1"/>
          </p:nvPr>
        </p:nvSpPr>
        <p:spPr>
          <a:xfrm>
            <a:off x="-36512" y="6525344"/>
            <a:ext cx="5616624" cy="360396"/>
          </a:xfrm>
          <a:solidFill>
            <a:schemeClr val="tx1">
              <a:lumMod val="65000"/>
              <a:alpha val="34000"/>
            </a:schemeClr>
          </a:solidFill>
          <a:ln w="47625" cap="sq" cmpd="sng">
            <a:solidFill>
              <a:schemeClr val="tx1"/>
            </a:solidFill>
            <a:prstDash val="solid"/>
            <a:round/>
          </a:ln>
        </p:spPr>
        <p:txBody>
          <a:bodyPr>
            <a:normAutofit fontScale="92500" lnSpcReduction="10000"/>
            <a:scene3d>
              <a:camera prst="orthographicFront"/>
              <a:lightRig rig="soft" dir="t">
                <a:rot lat="0" lon="0" rev="10800000"/>
              </a:lightRig>
            </a:scene3d>
            <a:sp3d extrusionH="57150">
              <a:bevelT w="27940" h="12700" prst="softRound"/>
              <a:contourClr>
                <a:srgbClr val="DDDDDD"/>
              </a:contourClr>
            </a:sp3d>
          </a:bodyPr>
          <a:lstStyle/>
          <a:p>
            <a:r>
              <a:rPr lang="en-GB" b="1" spc="150" dirty="0" smtClean="0">
                <a:ln w="11430"/>
                <a:solidFill>
                  <a:srgbClr val="F8F8F8"/>
                </a:solidFill>
                <a:effectLst>
                  <a:glow rad="38100">
                    <a:schemeClr val="accent1">
                      <a:alpha val="76000"/>
                    </a:schemeClr>
                  </a:glow>
                  <a:innerShdw blurRad="63500" dist="50800" dir="16200000">
                    <a:prstClr val="black">
                      <a:alpha val="50000"/>
                    </a:prstClr>
                  </a:innerShdw>
                </a:effectLst>
              </a:rPr>
              <a:t>Group B Presentation-Transit of HAT-P-5</a:t>
            </a:r>
            <a:endParaRPr lang="en-GB" b="1" spc="150" dirty="0">
              <a:ln w="11430"/>
              <a:solidFill>
                <a:srgbClr val="F8F8F8"/>
              </a:solidFill>
              <a:effectLst>
                <a:glow rad="38100">
                  <a:schemeClr val="accent1">
                    <a:alpha val="76000"/>
                  </a:schemeClr>
                </a:glow>
                <a:innerShdw blurRad="63500" dist="50800" dir="16200000">
                  <a:prstClr val="black">
                    <a:alpha val="50000"/>
                  </a:prstClr>
                </a:innerShdw>
              </a:effectLst>
            </a:endParaRPr>
          </a:p>
        </p:txBody>
      </p:sp>
      <p:sp>
        <p:nvSpPr>
          <p:cNvPr id="12" name="Rectangle 11"/>
          <p:cNvSpPr/>
          <p:nvPr/>
        </p:nvSpPr>
        <p:spPr>
          <a:xfrm>
            <a:off x="5255" y="0"/>
            <a:ext cx="2694537" cy="830997"/>
          </a:xfrm>
          <a:prstGeom prst="rect">
            <a:avLst/>
          </a:prstGeom>
        </p:spPr>
        <p:txBody>
          <a:bodyPr wrap="square">
            <a:spAutoFit/>
          </a:bodyPr>
          <a:lstStyle/>
          <a:p>
            <a:r>
              <a:rPr lang="en-GB" sz="4800" b="1" u="sng" spc="150" dirty="0" smtClean="0">
                <a:ln w="11430"/>
                <a:solidFill>
                  <a:srgbClr val="F8F8F8"/>
                </a:solidFill>
                <a:effectLst>
                  <a:glow rad="38100">
                    <a:schemeClr val="accent1">
                      <a:alpha val="76000"/>
                    </a:schemeClr>
                  </a:glow>
                  <a:innerShdw blurRad="63500" dist="50800" dir="16200000">
                    <a:prstClr val="black">
                      <a:alpha val="50000"/>
                    </a:prstClr>
                  </a:innerShdw>
                </a:effectLst>
                <a:latin typeface="Arial" pitchFamily="34" charset="0"/>
                <a:cs typeface="Arial" pitchFamily="34" charset="0"/>
              </a:rPr>
              <a:t>HAT-P-5</a:t>
            </a:r>
            <a:endParaRPr lang="en-GB" sz="4800" b="1" u="sng" spc="150" dirty="0">
              <a:ln w="11430"/>
              <a:solidFill>
                <a:srgbClr val="F8F8F8"/>
              </a:solidFill>
              <a:effectLst>
                <a:glow rad="38100">
                  <a:schemeClr val="accent1">
                    <a:alpha val="76000"/>
                  </a:schemeClr>
                </a:glow>
                <a:innerShdw blurRad="63500" dist="50800" dir="16200000">
                  <a:prstClr val="black">
                    <a:alpha val="50000"/>
                  </a:prstClr>
                </a:innerShdw>
              </a:effectLst>
              <a:latin typeface="Arial" pitchFamily="34" charset="0"/>
              <a:cs typeface="Arial" pitchFamily="34" charset="0"/>
            </a:endParaRPr>
          </a:p>
        </p:txBody>
      </p:sp>
      <p:sp>
        <p:nvSpPr>
          <p:cNvPr id="2" name="Rectangle 1"/>
          <p:cNvSpPr/>
          <p:nvPr/>
        </p:nvSpPr>
        <p:spPr>
          <a:xfrm>
            <a:off x="179512" y="1094520"/>
            <a:ext cx="4572000" cy="4001095"/>
          </a:xfrm>
          <a:prstGeom prst="rect">
            <a:avLst/>
          </a:prstGeom>
        </p:spPr>
        <p:txBody>
          <a:bodyPr>
            <a:spAutoFit/>
          </a:bodyPr>
          <a:lstStyle/>
          <a:p>
            <a:r>
              <a:rPr lang="en-GB" sz="2000" b="1" u="sng" dirty="0"/>
              <a:t>Star Data:</a:t>
            </a:r>
          </a:p>
          <a:p>
            <a:r>
              <a:rPr lang="en-GB" b="1" dirty="0"/>
              <a:t>Type</a:t>
            </a:r>
            <a:r>
              <a:rPr lang="en-GB" dirty="0"/>
              <a:t>: G</a:t>
            </a:r>
          </a:p>
          <a:p>
            <a:r>
              <a:rPr lang="en-GB" b="1" dirty="0"/>
              <a:t>Mass:</a:t>
            </a:r>
            <a:r>
              <a:rPr lang="en-GB" dirty="0"/>
              <a:t> 1.16 (+- 0.062) Solar Masses</a:t>
            </a:r>
          </a:p>
          <a:p>
            <a:r>
              <a:rPr lang="en-GB" b="1" dirty="0"/>
              <a:t>Radius:</a:t>
            </a:r>
            <a:r>
              <a:rPr lang="en-GB" dirty="0"/>
              <a:t> 1.167 (+- 0.049) Solar Radii</a:t>
            </a:r>
          </a:p>
          <a:p>
            <a:r>
              <a:rPr lang="en-GB" b="1" dirty="0"/>
              <a:t>Age:</a:t>
            </a:r>
            <a:r>
              <a:rPr lang="en-GB" dirty="0"/>
              <a:t> 2.6 (+-1.8) Giga Years (Estimated</a:t>
            </a:r>
            <a:r>
              <a:rPr lang="en-GB" dirty="0" smtClean="0"/>
              <a:t>)</a:t>
            </a:r>
          </a:p>
          <a:p>
            <a:r>
              <a:rPr lang="en-GB" b="1" dirty="0" smtClean="0"/>
              <a:t>Coordinates: </a:t>
            </a:r>
            <a:r>
              <a:rPr lang="en-GB" dirty="0" smtClean="0"/>
              <a:t>Ra 18h 17m 51.8s</a:t>
            </a:r>
          </a:p>
          <a:p>
            <a:r>
              <a:rPr lang="en-GB" dirty="0"/>
              <a:t>	 </a:t>
            </a:r>
            <a:r>
              <a:rPr lang="en-GB" dirty="0" smtClean="0"/>
              <a:t>        </a:t>
            </a:r>
            <a:r>
              <a:rPr lang="el-GR" dirty="0" smtClean="0"/>
              <a:t>δ</a:t>
            </a:r>
            <a:r>
              <a:rPr lang="en-GB" dirty="0" smtClean="0"/>
              <a:t> +36</a:t>
            </a:r>
            <a:r>
              <a:rPr lang="en-GB" dirty="0"/>
              <a:t>˚</a:t>
            </a:r>
            <a:r>
              <a:rPr lang="en-GB" dirty="0" smtClean="0"/>
              <a:t> 37’ 25.01”</a:t>
            </a:r>
            <a:endParaRPr lang="en-GB" dirty="0"/>
          </a:p>
          <a:p>
            <a:endParaRPr lang="en-GB" dirty="0" smtClean="0"/>
          </a:p>
          <a:p>
            <a:r>
              <a:rPr lang="en-GB" b="1" u="sng" dirty="0" smtClean="0"/>
              <a:t>Planet </a:t>
            </a:r>
            <a:r>
              <a:rPr lang="en-GB" b="1" u="sng" dirty="0"/>
              <a:t>Data:</a:t>
            </a:r>
          </a:p>
          <a:p>
            <a:r>
              <a:rPr lang="en-GB" b="1" dirty="0"/>
              <a:t>Orbital Period: </a:t>
            </a:r>
            <a:r>
              <a:rPr lang="en-GB" dirty="0"/>
              <a:t>2.7884491 (+- 0.000025) days</a:t>
            </a:r>
          </a:p>
          <a:p>
            <a:r>
              <a:rPr lang="en-GB" b="1" dirty="0"/>
              <a:t>Transit Duration: </a:t>
            </a:r>
            <a:r>
              <a:rPr lang="en-GB" dirty="0"/>
              <a:t>0.1217 (+- 0.0012) days</a:t>
            </a:r>
          </a:p>
          <a:p>
            <a:r>
              <a:rPr lang="en-GB" b="1" dirty="0"/>
              <a:t>Mass: </a:t>
            </a:r>
            <a:r>
              <a:rPr lang="en-GB" dirty="0"/>
              <a:t>1.06 Jupiter Masses</a:t>
            </a:r>
          </a:p>
          <a:p>
            <a:r>
              <a:rPr lang="en-GB" b="1" dirty="0"/>
              <a:t>Radius </a:t>
            </a:r>
            <a:r>
              <a:rPr lang="en-GB" dirty="0"/>
              <a:t>1.26 Jupiter Radii</a:t>
            </a:r>
          </a:p>
          <a:p>
            <a:r>
              <a:rPr lang="en-GB" b="1" dirty="0"/>
              <a:t>Surface Temperature: </a:t>
            </a:r>
            <a:r>
              <a:rPr lang="en-GB" dirty="0"/>
              <a:t>~1500 </a:t>
            </a:r>
            <a:r>
              <a:rPr lang="en-GB" dirty="0" smtClean="0"/>
              <a:t>Kelvin</a:t>
            </a: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8908" t="10048" r="38938" b="9049"/>
          <a:stretch/>
        </p:blipFill>
        <p:spPr bwMode="auto">
          <a:xfrm>
            <a:off x="4841776" y="222792"/>
            <a:ext cx="3060848" cy="33027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a:xfrm>
            <a:off x="5417840" y="2910835"/>
            <a:ext cx="270000" cy="27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5552840" y="2678135"/>
            <a:ext cx="996235" cy="464871"/>
          </a:xfrm>
          <a:prstGeom prst="rect">
            <a:avLst/>
          </a:prstGeom>
        </p:spPr>
        <p:txBody>
          <a:bodyPr wrap="none">
            <a:spAutoFit/>
          </a:bodyPr>
          <a:lstStyle/>
          <a:p>
            <a:pPr>
              <a:lnSpc>
                <a:spcPct val="150000"/>
              </a:lnSpc>
            </a:pPr>
            <a:r>
              <a:rPr lang="en-GB" dirty="0" smtClean="0"/>
              <a:t>HAT-P-5</a:t>
            </a:r>
            <a:endParaRPr lang="en-GB" dirty="0"/>
          </a:p>
        </p:txBody>
      </p:sp>
      <p:sp>
        <p:nvSpPr>
          <p:cNvPr id="14" name="Oval 13"/>
          <p:cNvSpPr/>
          <p:nvPr/>
        </p:nvSpPr>
        <p:spPr>
          <a:xfrm>
            <a:off x="5267488" y="1239273"/>
            <a:ext cx="270000" cy="27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6804024" y="678587"/>
            <a:ext cx="270000" cy="27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6906389" y="444531"/>
            <a:ext cx="425116" cy="464871"/>
          </a:xfrm>
          <a:prstGeom prst="rect">
            <a:avLst/>
          </a:prstGeom>
        </p:spPr>
        <p:txBody>
          <a:bodyPr wrap="none">
            <a:spAutoFit/>
          </a:bodyPr>
          <a:lstStyle/>
          <a:p>
            <a:pPr>
              <a:lnSpc>
                <a:spcPct val="150000"/>
              </a:lnSpc>
            </a:pPr>
            <a:r>
              <a:rPr lang="en-GB" dirty="0" smtClean="0"/>
              <a:t>C1</a:t>
            </a:r>
            <a:endParaRPr lang="en-GB" dirty="0"/>
          </a:p>
        </p:txBody>
      </p:sp>
      <p:sp>
        <p:nvSpPr>
          <p:cNvPr id="11" name="Rectangle 10"/>
          <p:cNvSpPr/>
          <p:nvPr/>
        </p:nvSpPr>
        <p:spPr>
          <a:xfrm>
            <a:off x="5097944" y="909402"/>
            <a:ext cx="439544" cy="464871"/>
          </a:xfrm>
          <a:prstGeom prst="rect">
            <a:avLst/>
          </a:prstGeom>
        </p:spPr>
        <p:txBody>
          <a:bodyPr wrap="none">
            <a:spAutoFit/>
          </a:bodyPr>
          <a:lstStyle/>
          <a:p>
            <a:pPr>
              <a:lnSpc>
                <a:spcPct val="150000"/>
              </a:lnSpc>
            </a:pPr>
            <a:r>
              <a:rPr lang="en-GB" dirty="0" smtClean="0"/>
              <a:t>C2</a:t>
            </a:r>
            <a:endParaRPr lang="en-GB" dirty="0"/>
          </a:p>
        </p:txBody>
      </p:sp>
      <p:sp>
        <p:nvSpPr>
          <p:cNvPr id="7" name="Rectangle 6"/>
          <p:cNvSpPr/>
          <p:nvPr/>
        </p:nvSpPr>
        <p:spPr>
          <a:xfrm>
            <a:off x="143894" y="5229200"/>
            <a:ext cx="6178976" cy="1200329"/>
          </a:xfrm>
          <a:prstGeom prst="rect">
            <a:avLst/>
          </a:prstGeom>
        </p:spPr>
        <p:txBody>
          <a:bodyPr wrap="square">
            <a:spAutoFit/>
          </a:bodyPr>
          <a:lstStyle/>
          <a:p>
            <a:r>
              <a:rPr lang="en-GB" dirty="0" smtClean="0"/>
              <a:t>More information </a:t>
            </a:r>
            <a:r>
              <a:rPr lang="en-GB" dirty="0"/>
              <a:t>about HAT-P-5 is included in the report and you can find out any extra information </a:t>
            </a:r>
            <a:r>
              <a:rPr lang="en-GB" dirty="0" smtClean="0"/>
              <a:t>about HAT-P-5 or HAT-P-5b at </a:t>
            </a:r>
            <a:r>
              <a:rPr lang="en-GB" dirty="0">
                <a:hlinkClick r:id="rId5"/>
              </a:rPr>
              <a:t>http://</a:t>
            </a:r>
            <a:r>
              <a:rPr lang="en-GB" dirty="0" smtClean="0">
                <a:hlinkClick r:id="rId5"/>
              </a:rPr>
              <a:t>en.wikipedia.org/wiki/HAT-P-5</a:t>
            </a:r>
            <a:r>
              <a:rPr lang="en-GB" dirty="0" smtClean="0"/>
              <a:t> and </a:t>
            </a:r>
            <a:r>
              <a:rPr lang="en-GB" dirty="0">
                <a:hlinkClick r:id="rId6"/>
              </a:rPr>
              <a:t>http://en.wikipedia.org/wiki/HAT-P-5b</a:t>
            </a:r>
            <a:endParaRPr lang="en-GB" dirty="0"/>
          </a:p>
        </p:txBody>
      </p:sp>
    </p:spTree>
    <p:extLst>
      <p:ext uri="{BB962C8B-B14F-4D97-AF65-F5344CB8AC3E}">
        <p14:creationId xmlns:p14="http://schemas.microsoft.com/office/powerpoint/2010/main" val="1338165815"/>
      </p:ext>
    </p:extLst>
  </p:cSld>
  <p:clrMapOvr>
    <a:masterClrMapping/>
  </p:clrMapOvr>
  <mc:AlternateContent xmlns:mc="http://schemas.openxmlformats.org/markup-compatibility/2006" xmlns:p14="http://schemas.microsoft.com/office/powerpoint/2010/main">
    <mc:Choice Requires="p14">
      <p:transition spd="slow">
        <p14:flash/>
        <p:sndAc>
          <p:stSnd>
            <p:snd r:embed="rId3" name="suction.wav"/>
          </p:stSnd>
        </p:sndAc>
      </p:transition>
    </mc:Choice>
    <mc:Fallback xmlns="">
      <p:transition spd="slow">
        <p:fade/>
        <p:sndAc>
          <p:stSnd>
            <p:snd r:embed="rId7"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1000"/>
                                        <p:tgtEl>
                                          <p:spTgt spid="1026"/>
                                        </p:tgtEl>
                                      </p:cBhvr>
                                    </p:animEffect>
                                    <p:anim calcmode="lin" valueType="num">
                                      <p:cBhvr>
                                        <p:cTn id="23" dur="1000" fill="hold"/>
                                        <p:tgtEl>
                                          <p:spTgt spid="1026"/>
                                        </p:tgtEl>
                                        <p:attrNameLst>
                                          <p:attrName>ppt_x</p:attrName>
                                        </p:attrNameLst>
                                      </p:cBhvr>
                                      <p:tavLst>
                                        <p:tav tm="0">
                                          <p:val>
                                            <p:strVal val="#ppt_x"/>
                                          </p:val>
                                        </p:tav>
                                        <p:tav tm="100000">
                                          <p:val>
                                            <p:strVal val="#ppt_x"/>
                                          </p:val>
                                        </p:tav>
                                      </p:tavLst>
                                    </p:anim>
                                    <p:anim calcmode="lin" valueType="num">
                                      <p:cBhvr>
                                        <p:cTn id="24" dur="1000" fill="hold"/>
                                        <p:tgtEl>
                                          <p:spTgt spid="102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1000"/>
                                        <p:tgtEl>
                                          <p:spTgt spid="7"/>
                                        </p:tgtEl>
                                      </p:cBhvr>
                                    </p:animEffect>
                                    <p:anim calcmode="lin" valueType="num">
                                      <p:cBhvr>
                                        <p:cTn id="58" dur="1000" fill="hold"/>
                                        <p:tgtEl>
                                          <p:spTgt spid="7"/>
                                        </p:tgtEl>
                                        <p:attrNameLst>
                                          <p:attrName>ppt_x</p:attrName>
                                        </p:attrNameLst>
                                      </p:cBhvr>
                                      <p:tavLst>
                                        <p:tav tm="0">
                                          <p:val>
                                            <p:strVal val="#ppt_x"/>
                                          </p:val>
                                        </p:tav>
                                        <p:tav tm="100000">
                                          <p:val>
                                            <p:strVal val="#ppt_x"/>
                                          </p:val>
                                        </p:tav>
                                      </p:tavLst>
                                    </p:anim>
                                    <p:anim calcmode="lin" valueType="num">
                                      <p:cBhvr>
                                        <p:cTn id="5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53" presetClass="exit" presetSubtype="32" fill="hold" grpId="1" nodeType="clickEffect">
                                  <p:stCondLst>
                                    <p:cond delay="0"/>
                                  </p:stCondLst>
                                  <p:childTnLst>
                                    <p:anim calcmode="lin" valueType="num">
                                      <p:cBhvr>
                                        <p:cTn id="63" dur="500"/>
                                        <p:tgtEl>
                                          <p:spTgt spid="13"/>
                                        </p:tgtEl>
                                        <p:attrNameLst>
                                          <p:attrName>ppt_w</p:attrName>
                                        </p:attrNameLst>
                                      </p:cBhvr>
                                      <p:tavLst>
                                        <p:tav tm="0">
                                          <p:val>
                                            <p:strVal val="ppt_w"/>
                                          </p:val>
                                        </p:tav>
                                        <p:tav tm="100000">
                                          <p:val>
                                            <p:fltVal val="0"/>
                                          </p:val>
                                        </p:tav>
                                      </p:tavLst>
                                    </p:anim>
                                    <p:anim calcmode="lin" valueType="num">
                                      <p:cBhvr>
                                        <p:cTn id="64" dur="500"/>
                                        <p:tgtEl>
                                          <p:spTgt spid="13"/>
                                        </p:tgtEl>
                                        <p:attrNameLst>
                                          <p:attrName>ppt_h</p:attrName>
                                        </p:attrNameLst>
                                      </p:cBhvr>
                                      <p:tavLst>
                                        <p:tav tm="0">
                                          <p:val>
                                            <p:strVal val="ppt_h"/>
                                          </p:val>
                                        </p:tav>
                                        <p:tav tm="100000">
                                          <p:val>
                                            <p:fltVal val="0"/>
                                          </p:val>
                                        </p:tav>
                                      </p:tavLst>
                                    </p:anim>
                                    <p:animEffect transition="out" filter="fade">
                                      <p:cBhvr>
                                        <p:cTn id="65" dur="500"/>
                                        <p:tgtEl>
                                          <p:spTgt spid="13"/>
                                        </p:tgtEl>
                                      </p:cBhvr>
                                    </p:animEffect>
                                    <p:set>
                                      <p:cBhvr>
                                        <p:cTn id="66" dur="1" fill="hold">
                                          <p:stCondLst>
                                            <p:cond delay="499"/>
                                          </p:stCondLst>
                                        </p:cTn>
                                        <p:tgtEl>
                                          <p:spTgt spid="13"/>
                                        </p:tgtEl>
                                        <p:attrNameLst>
                                          <p:attrName>style.visibility</p:attrName>
                                        </p:attrNameLst>
                                      </p:cBhvr>
                                      <p:to>
                                        <p:strVal val="hidden"/>
                                      </p:to>
                                    </p:set>
                                  </p:childTnLst>
                                </p:cTn>
                              </p:par>
                              <p:par>
                                <p:cTn id="67" presetID="53" presetClass="exit" presetSubtype="32" fill="hold" grpId="1" nodeType="withEffect">
                                  <p:stCondLst>
                                    <p:cond delay="0"/>
                                  </p:stCondLst>
                                  <p:childTnLst>
                                    <p:anim calcmode="lin" valueType="num">
                                      <p:cBhvr>
                                        <p:cTn id="68" dur="500"/>
                                        <p:tgtEl>
                                          <p:spTgt spid="12"/>
                                        </p:tgtEl>
                                        <p:attrNameLst>
                                          <p:attrName>ppt_w</p:attrName>
                                        </p:attrNameLst>
                                      </p:cBhvr>
                                      <p:tavLst>
                                        <p:tav tm="0">
                                          <p:val>
                                            <p:strVal val="ppt_w"/>
                                          </p:val>
                                        </p:tav>
                                        <p:tav tm="100000">
                                          <p:val>
                                            <p:fltVal val="0"/>
                                          </p:val>
                                        </p:tav>
                                      </p:tavLst>
                                    </p:anim>
                                    <p:anim calcmode="lin" valueType="num">
                                      <p:cBhvr>
                                        <p:cTn id="69" dur="500"/>
                                        <p:tgtEl>
                                          <p:spTgt spid="12"/>
                                        </p:tgtEl>
                                        <p:attrNameLst>
                                          <p:attrName>ppt_h</p:attrName>
                                        </p:attrNameLst>
                                      </p:cBhvr>
                                      <p:tavLst>
                                        <p:tav tm="0">
                                          <p:val>
                                            <p:strVal val="ppt_h"/>
                                          </p:val>
                                        </p:tav>
                                        <p:tav tm="100000">
                                          <p:val>
                                            <p:fltVal val="0"/>
                                          </p:val>
                                        </p:tav>
                                      </p:tavLst>
                                    </p:anim>
                                    <p:animEffect transition="out" filter="fade">
                                      <p:cBhvr>
                                        <p:cTn id="70" dur="500"/>
                                        <p:tgtEl>
                                          <p:spTgt spid="12"/>
                                        </p:tgtEl>
                                      </p:cBhvr>
                                    </p:animEffect>
                                    <p:set>
                                      <p:cBhvr>
                                        <p:cTn id="71" dur="1" fill="hold">
                                          <p:stCondLst>
                                            <p:cond delay="499"/>
                                          </p:stCondLst>
                                        </p:cTn>
                                        <p:tgtEl>
                                          <p:spTgt spid="12"/>
                                        </p:tgtEl>
                                        <p:attrNameLst>
                                          <p:attrName>style.visibility</p:attrName>
                                        </p:attrNameLst>
                                      </p:cBhvr>
                                      <p:to>
                                        <p:strVal val="hidden"/>
                                      </p:to>
                                    </p:set>
                                  </p:childTnLst>
                                </p:cTn>
                              </p:par>
                              <p:par>
                                <p:cTn id="72" presetID="53" presetClass="exit" presetSubtype="32" fill="hold" grpId="1" nodeType="withEffect">
                                  <p:stCondLst>
                                    <p:cond delay="0"/>
                                  </p:stCondLst>
                                  <p:childTnLst>
                                    <p:anim calcmode="lin" valueType="num">
                                      <p:cBhvr>
                                        <p:cTn id="73" dur="500"/>
                                        <p:tgtEl>
                                          <p:spTgt spid="2"/>
                                        </p:tgtEl>
                                        <p:attrNameLst>
                                          <p:attrName>ppt_w</p:attrName>
                                        </p:attrNameLst>
                                      </p:cBhvr>
                                      <p:tavLst>
                                        <p:tav tm="0">
                                          <p:val>
                                            <p:strVal val="ppt_w"/>
                                          </p:val>
                                        </p:tav>
                                        <p:tav tm="100000">
                                          <p:val>
                                            <p:fltVal val="0"/>
                                          </p:val>
                                        </p:tav>
                                      </p:tavLst>
                                    </p:anim>
                                    <p:anim calcmode="lin" valueType="num">
                                      <p:cBhvr>
                                        <p:cTn id="74" dur="500"/>
                                        <p:tgtEl>
                                          <p:spTgt spid="2"/>
                                        </p:tgtEl>
                                        <p:attrNameLst>
                                          <p:attrName>ppt_h</p:attrName>
                                        </p:attrNameLst>
                                      </p:cBhvr>
                                      <p:tavLst>
                                        <p:tav tm="0">
                                          <p:val>
                                            <p:strVal val="ppt_h"/>
                                          </p:val>
                                        </p:tav>
                                        <p:tav tm="100000">
                                          <p:val>
                                            <p:fltVal val="0"/>
                                          </p:val>
                                        </p:tav>
                                      </p:tavLst>
                                    </p:anim>
                                    <p:animEffect transition="out" filter="fade">
                                      <p:cBhvr>
                                        <p:cTn id="75" dur="500"/>
                                        <p:tgtEl>
                                          <p:spTgt spid="2"/>
                                        </p:tgtEl>
                                      </p:cBhvr>
                                    </p:animEffect>
                                    <p:set>
                                      <p:cBhvr>
                                        <p:cTn id="76" dur="1" fill="hold">
                                          <p:stCondLst>
                                            <p:cond delay="499"/>
                                          </p:stCondLst>
                                        </p:cTn>
                                        <p:tgtEl>
                                          <p:spTgt spid="2"/>
                                        </p:tgtEl>
                                        <p:attrNameLst>
                                          <p:attrName>style.visibility</p:attrName>
                                        </p:attrNameLst>
                                      </p:cBhvr>
                                      <p:to>
                                        <p:strVal val="hidden"/>
                                      </p:to>
                                    </p:set>
                                  </p:childTnLst>
                                </p:cTn>
                              </p:par>
                              <p:par>
                                <p:cTn id="77" presetID="53" presetClass="exit" presetSubtype="32" fill="hold" nodeType="withEffect">
                                  <p:stCondLst>
                                    <p:cond delay="0"/>
                                  </p:stCondLst>
                                  <p:childTnLst>
                                    <p:anim calcmode="lin" valueType="num">
                                      <p:cBhvr>
                                        <p:cTn id="78" dur="500"/>
                                        <p:tgtEl>
                                          <p:spTgt spid="1026"/>
                                        </p:tgtEl>
                                        <p:attrNameLst>
                                          <p:attrName>ppt_w</p:attrName>
                                        </p:attrNameLst>
                                      </p:cBhvr>
                                      <p:tavLst>
                                        <p:tav tm="0">
                                          <p:val>
                                            <p:strVal val="ppt_w"/>
                                          </p:val>
                                        </p:tav>
                                        <p:tav tm="100000">
                                          <p:val>
                                            <p:fltVal val="0"/>
                                          </p:val>
                                        </p:tav>
                                      </p:tavLst>
                                    </p:anim>
                                    <p:anim calcmode="lin" valueType="num">
                                      <p:cBhvr>
                                        <p:cTn id="79" dur="500"/>
                                        <p:tgtEl>
                                          <p:spTgt spid="1026"/>
                                        </p:tgtEl>
                                        <p:attrNameLst>
                                          <p:attrName>ppt_h</p:attrName>
                                        </p:attrNameLst>
                                      </p:cBhvr>
                                      <p:tavLst>
                                        <p:tav tm="0">
                                          <p:val>
                                            <p:strVal val="ppt_h"/>
                                          </p:val>
                                        </p:tav>
                                        <p:tav tm="100000">
                                          <p:val>
                                            <p:fltVal val="0"/>
                                          </p:val>
                                        </p:tav>
                                      </p:tavLst>
                                    </p:anim>
                                    <p:animEffect transition="out" filter="fade">
                                      <p:cBhvr>
                                        <p:cTn id="80" dur="500"/>
                                        <p:tgtEl>
                                          <p:spTgt spid="1026"/>
                                        </p:tgtEl>
                                      </p:cBhvr>
                                    </p:animEffect>
                                    <p:set>
                                      <p:cBhvr>
                                        <p:cTn id="81" dur="1" fill="hold">
                                          <p:stCondLst>
                                            <p:cond delay="499"/>
                                          </p:stCondLst>
                                        </p:cTn>
                                        <p:tgtEl>
                                          <p:spTgt spid="1026"/>
                                        </p:tgtEl>
                                        <p:attrNameLst>
                                          <p:attrName>style.visibility</p:attrName>
                                        </p:attrNameLst>
                                      </p:cBhvr>
                                      <p:to>
                                        <p:strVal val="hidden"/>
                                      </p:to>
                                    </p:set>
                                  </p:childTnLst>
                                </p:cTn>
                              </p:par>
                              <p:par>
                                <p:cTn id="82" presetID="53" presetClass="exit" presetSubtype="32" fill="hold" grpId="1" nodeType="withEffect">
                                  <p:stCondLst>
                                    <p:cond delay="0"/>
                                  </p:stCondLst>
                                  <p:childTnLst>
                                    <p:anim calcmode="lin" valueType="num">
                                      <p:cBhvr>
                                        <p:cTn id="83" dur="500"/>
                                        <p:tgtEl>
                                          <p:spTgt spid="3"/>
                                        </p:tgtEl>
                                        <p:attrNameLst>
                                          <p:attrName>ppt_w</p:attrName>
                                        </p:attrNameLst>
                                      </p:cBhvr>
                                      <p:tavLst>
                                        <p:tav tm="0">
                                          <p:val>
                                            <p:strVal val="ppt_w"/>
                                          </p:val>
                                        </p:tav>
                                        <p:tav tm="100000">
                                          <p:val>
                                            <p:fltVal val="0"/>
                                          </p:val>
                                        </p:tav>
                                      </p:tavLst>
                                    </p:anim>
                                    <p:anim calcmode="lin" valueType="num">
                                      <p:cBhvr>
                                        <p:cTn id="84" dur="500"/>
                                        <p:tgtEl>
                                          <p:spTgt spid="3"/>
                                        </p:tgtEl>
                                        <p:attrNameLst>
                                          <p:attrName>ppt_h</p:attrName>
                                        </p:attrNameLst>
                                      </p:cBhvr>
                                      <p:tavLst>
                                        <p:tav tm="0">
                                          <p:val>
                                            <p:strVal val="ppt_h"/>
                                          </p:val>
                                        </p:tav>
                                        <p:tav tm="100000">
                                          <p:val>
                                            <p:fltVal val="0"/>
                                          </p:val>
                                        </p:tav>
                                      </p:tavLst>
                                    </p:anim>
                                    <p:animEffect transition="out" filter="fade">
                                      <p:cBhvr>
                                        <p:cTn id="85" dur="500"/>
                                        <p:tgtEl>
                                          <p:spTgt spid="3"/>
                                        </p:tgtEl>
                                      </p:cBhvr>
                                    </p:animEffect>
                                    <p:set>
                                      <p:cBhvr>
                                        <p:cTn id="86" dur="1" fill="hold">
                                          <p:stCondLst>
                                            <p:cond delay="499"/>
                                          </p:stCondLst>
                                        </p:cTn>
                                        <p:tgtEl>
                                          <p:spTgt spid="3"/>
                                        </p:tgtEl>
                                        <p:attrNameLst>
                                          <p:attrName>style.visibility</p:attrName>
                                        </p:attrNameLst>
                                      </p:cBhvr>
                                      <p:to>
                                        <p:strVal val="hidden"/>
                                      </p:to>
                                    </p:set>
                                  </p:childTnLst>
                                </p:cTn>
                              </p:par>
                              <p:par>
                                <p:cTn id="87" presetID="53" presetClass="exit" presetSubtype="32" fill="hold" grpId="1" nodeType="withEffect">
                                  <p:stCondLst>
                                    <p:cond delay="0"/>
                                  </p:stCondLst>
                                  <p:childTnLst>
                                    <p:anim calcmode="lin" valueType="num">
                                      <p:cBhvr>
                                        <p:cTn id="88" dur="500"/>
                                        <p:tgtEl>
                                          <p:spTgt spid="4"/>
                                        </p:tgtEl>
                                        <p:attrNameLst>
                                          <p:attrName>ppt_w</p:attrName>
                                        </p:attrNameLst>
                                      </p:cBhvr>
                                      <p:tavLst>
                                        <p:tav tm="0">
                                          <p:val>
                                            <p:strVal val="ppt_w"/>
                                          </p:val>
                                        </p:tav>
                                        <p:tav tm="100000">
                                          <p:val>
                                            <p:fltVal val="0"/>
                                          </p:val>
                                        </p:tav>
                                      </p:tavLst>
                                    </p:anim>
                                    <p:anim calcmode="lin" valueType="num">
                                      <p:cBhvr>
                                        <p:cTn id="89" dur="500"/>
                                        <p:tgtEl>
                                          <p:spTgt spid="4"/>
                                        </p:tgtEl>
                                        <p:attrNameLst>
                                          <p:attrName>ppt_h</p:attrName>
                                        </p:attrNameLst>
                                      </p:cBhvr>
                                      <p:tavLst>
                                        <p:tav tm="0">
                                          <p:val>
                                            <p:strVal val="ppt_h"/>
                                          </p:val>
                                        </p:tav>
                                        <p:tav tm="100000">
                                          <p:val>
                                            <p:fltVal val="0"/>
                                          </p:val>
                                        </p:tav>
                                      </p:tavLst>
                                    </p:anim>
                                    <p:animEffect transition="out" filter="fade">
                                      <p:cBhvr>
                                        <p:cTn id="90" dur="500"/>
                                        <p:tgtEl>
                                          <p:spTgt spid="4"/>
                                        </p:tgtEl>
                                      </p:cBhvr>
                                    </p:animEffect>
                                    <p:set>
                                      <p:cBhvr>
                                        <p:cTn id="91" dur="1" fill="hold">
                                          <p:stCondLst>
                                            <p:cond delay="499"/>
                                          </p:stCondLst>
                                        </p:cTn>
                                        <p:tgtEl>
                                          <p:spTgt spid="4"/>
                                        </p:tgtEl>
                                        <p:attrNameLst>
                                          <p:attrName>style.visibility</p:attrName>
                                        </p:attrNameLst>
                                      </p:cBhvr>
                                      <p:to>
                                        <p:strVal val="hidden"/>
                                      </p:to>
                                    </p:set>
                                  </p:childTnLst>
                                </p:cTn>
                              </p:par>
                              <p:par>
                                <p:cTn id="92" presetID="53" presetClass="exit" presetSubtype="32" fill="hold" grpId="1" nodeType="withEffect">
                                  <p:stCondLst>
                                    <p:cond delay="0"/>
                                  </p:stCondLst>
                                  <p:childTnLst>
                                    <p:anim calcmode="lin" valueType="num">
                                      <p:cBhvr>
                                        <p:cTn id="93" dur="500"/>
                                        <p:tgtEl>
                                          <p:spTgt spid="14"/>
                                        </p:tgtEl>
                                        <p:attrNameLst>
                                          <p:attrName>ppt_w</p:attrName>
                                        </p:attrNameLst>
                                      </p:cBhvr>
                                      <p:tavLst>
                                        <p:tav tm="0">
                                          <p:val>
                                            <p:strVal val="ppt_w"/>
                                          </p:val>
                                        </p:tav>
                                        <p:tav tm="100000">
                                          <p:val>
                                            <p:fltVal val="0"/>
                                          </p:val>
                                        </p:tav>
                                      </p:tavLst>
                                    </p:anim>
                                    <p:anim calcmode="lin" valueType="num">
                                      <p:cBhvr>
                                        <p:cTn id="94" dur="500"/>
                                        <p:tgtEl>
                                          <p:spTgt spid="14"/>
                                        </p:tgtEl>
                                        <p:attrNameLst>
                                          <p:attrName>ppt_h</p:attrName>
                                        </p:attrNameLst>
                                      </p:cBhvr>
                                      <p:tavLst>
                                        <p:tav tm="0">
                                          <p:val>
                                            <p:strVal val="ppt_h"/>
                                          </p:val>
                                        </p:tav>
                                        <p:tav tm="100000">
                                          <p:val>
                                            <p:fltVal val="0"/>
                                          </p:val>
                                        </p:tav>
                                      </p:tavLst>
                                    </p:anim>
                                    <p:animEffect transition="out" filter="fade">
                                      <p:cBhvr>
                                        <p:cTn id="95" dur="500"/>
                                        <p:tgtEl>
                                          <p:spTgt spid="14"/>
                                        </p:tgtEl>
                                      </p:cBhvr>
                                    </p:animEffect>
                                    <p:set>
                                      <p:cBhvr>
                                        <p:cTn id="96" dur="1" fill="hold">
                                          <p:stCondLst>
                                            <p:cond delay="499"/>
                                          </p:stCondLst>
                                        </p:cTn>
                                        <p:tgtEl>
                                          <p:spTgt spid="14"/>
                                        </p:tgtEl>
                                        <p:attrNameLst>
                                          <p:attrName>style.visibility</p:attrName>
                                        </p:attrNameLst>
                                      </p:cBhvr>
                                      <p:to>
                                        <p:strVal val="hidden"/>
                                      </p:to>
                                    </p:set>
                                  </p:childTnLst>
                                </p:cTn>
                              </p:par>
                              <p:par>
                                <p:cTn id="97" presetID="53" presetClass="exit" presetSubtype="32" fill="hold" grpId="1" nodeType="withEffect">
                                  <p:stCondLst>
                                    <p:cond delay="0"/>
                                  </p:stCondLst>
                                  <p:childTnLst>
                                    <p:anim calcmode="lin" valueType="num">
                                      <p:cBhvr>
                                        <p:cTn id="98" dur="500"/>
                                        <p:tgtEl>
                                          <p:spTgt spid="15"/>
                                        </p:tgtEl>
                                        <p:attrNameLst>
                                          <p:attrName>ppt_w</p:attrName>
                                        </p:attrNameLst>
                                      </p:cBhvr>
                                      <p:tavLst>
                                        <p:tav tm="0">
                                          <p:val>
                                            <p:strVal val="ppt_w"/>
                                          </p:val>
                                        </p:tav>
                                        <p:tav tm="100000">
                                          <p:val>
                                            <p:fltVal val="0"/>
                                          </p:val>
                                        </p:tav>
                                      </p:tavLst>
                                    </p:anim>
                                    <p:anim calcmode="lin" valueType="num">
                                      <p:cBhvr>
                                        <p:cTn id="99" dur="500"/>
                                        <p:tgtEl>
                                          <p:spTgt spid="15"/>
                                        </p:tgtEl>
                                        <p:attrNameLst>
                                          <p:attrName>ppt_h</p:attrName>
                                        </p:attrNameLst>
                                      </p:cBhvr>
                                      <p:tavLst>
                                        <p:tav tm="0">
                                          <p:val>
                                            <p:strVal val="ppt_h"/>
                                          </p:val>
                                        </p:tav>
                                        <p:tav tm="100000">
                                          <p:val>
                                            <p:fltVal val="0"/>
                                          </p:val>
                                        </p:tav>
                                      </p:tavLst>
                                    </p:anim>
                                    <p:animEffect transition="out" filter="fade">
                                      <p:cBhvr>
                                        <p:cTn id="100" dur="500"/>
                                        <p:tgtEl>
                                          <p:spTgt spid="15"/>
                                        </p:tgtEl>
                                      </p:cBhvr>
                                    </p:animEffect>
                                    <p:set>
                                      <p:cBhvr>
                                        <p:cTn id="101" dur="1" fill="hold">
                                          <p:stCondLst>
                                            <p:cond delay="499"/>
                                          </p:stCondLst>
                                        </p:cTn>
                                        <p:tgtEl>
                                          <p:spTgt spid="15"/>
                                        </p:tgtEl>
                                        <p:attrNameLst>
                                          <p:attrName>style.visibility</p:attrName>
                                        </p:attrNameLst>
                                      </p:cBhvr>
                                      <p:to>
                                        <p:strVal val="hidden"/>
                                      </p:to>
                                    </p:set>
                                  </p:childTnLst>
                                </p:cTn>
                              </p:par>
                              <p:par>
                                <p:cTn id="102" presetID="53" presetClass="exit" presetSubtype="32" fill="hold" grpId="1" nodeType="withEffect">
                                  <p:stCondLst>
                                    <p:cond delay="0"/>
                                  </p:stCondLst>
                                  <p:childTnLst>
                                    <p:anim calcmode="lin" valueType="num">
                                      <p:cBhvr>
                                        <p:cTn id="103" dur="500"/>
                                        <p:tgtEl>
                                          <p:spTgt spid="10"/>
                                        </p:tgtEl>
                                        <p:attrNameLst>
                                          <p:attrName>ppt_w</p:attrName>
                                        </p:attrNameLst>
                                      </p:cBhvr>
                                      <p:tavLst>
                                        <p:tav tm="0">
                                          <p:val>
                                            <p:strVal val="ppt_w"/>
                                          </p:val>
                                        </p:tav>
                                        <p:tav tm="100000">
                                          <p:val>
                                            <p:fltVal val="0"/>
                                          </p:val>
                                        </p:tav>
                                      </p:tavLst>
                                    </p:anim>
                                    <p:anim calcmode="lin" valueType="num">
                                      <p:cBhvr>
                                        <p:cTn id="104" dur="500"/>
                                        <p:tgtEl>
                                          <p:spTgt spid="10"/>
                                        </p:tgtEl>
                                        <p:attrNameLst>
                                          <p:attrName>ppt_h</p:attrName>
                                        </p:attrNameLst>
                                      </p:cBhvr>
                                      <p:tavLst>
                                        <p:tav tm="0">
                                          <p:val>
                                            <p:strVal val="ppt_h"/>
                                          </p:val>
                                        </p:tav>
                                        <p:tav tm="100000">
                                          <p:val>
                                            <p:fltVal val="0"/>
                                          </p:val>
                                        </p:tav>
                                      </p:tavLst>
                                    </p:anim>
                                    <p:animEffect transition="out" filter="fade">
                                      <p:cBhvr>
                                        <p:cTn id="105" dur="500"/>
                                        <p:tgtEl>
                                          <p:spTgt spid="10"/>
                                        </p:tgtEl>
                                      </p:cBhvr>
                                    </p:animEffect>
                                    <p:set>
                                      <p:cBhvr>
                                        <p:cTn id="106" dur="1" fill="hold">
                                          <p:stCondLst>
                                            <p:cond delay="499"/>
                                          </p:stCondLst>
                                        </p:cTn>
                                        <p:tgtEl>
                                          <p:spTgt spid="10"/>
                                        </p:tgtEl>
                                        <p:attrNameLst>
                                          <p:attrName>style.visibility</p:attrName>
                                        </p:attrNameLst>
                                      </p:cBhvr>
                                      <p:to>
                                        <p:strVal val="hidden"/>
                                      </p:to>
                                    </p:set>
                                  </p:childTnLst>
                                </p:cTn>
                              </p:par>
                              <p:par>
                                <p:cTn id="107" presetID="53" presetClass="exit" presetSubtype="32" fill="hold" grpId="1" nodeType="withEffect">
                                  <p:stCondLst>
                                    <p:cond delay="0"/>
                                  </p:stCondLst>
                                  <p:childTnLst>
                                    <p:anim calcmode="lin" valueType="num">
                                      <p:cBhvr>
                                        <p:cTn id="108" dur="500"/>
                                        <p:tgtEl>
                                          <p:spTgt spid="11"/>
                                        </p:tgtEl>
                                        <p:attrNameLst>
                                          <p:attrName>ppt_w</p:attrName>
                                        </p:attrNameLst>
                                      </p:cBhvr>
                                      <p:tavLst>
                                        <p:tav tm="0">
                                          <p:val>
                                            <p:strVal val="ppt_w"/>
                                          </p:val>
                                        </p:tav>
                                        <p:tav tm="100000">
                                          <p:val>
                                            <p:fltVal val="0"/>
                                          </p:val>
                                        </p:tav>
                                      </p:tavLst>
                                    </p:anim>
                                    <p:anim calcmode="lin" valueType="num">
                                      <p:cBhvr>
                                        <p:cTn id="109" dur="500"/>
                                        <p:tgtEl>
                                          <p:spTgt spid="11"/>
                                        </p:tgtEl>
                                        <p:attrNameLst>
                                          <p:attrName>ppt_h</p:attrName>
                                        </p:attrNameLst>
                                      </p:cBhvr>
                                      <p:tavLst>
                                        <p:tav tm="0">
                                          <p:val>
                                            <p:strVal val="ppt_h"/>
                                          </p:val>
                                        </p:tav>
                                        <p:tav tm="100000">
                                          <p:val>
                                            <p:fltVal val="0"/>
                                          </p:val>
                                        </p:tav>
                                      </p:tavLst>
                                    </p:anim>
                                    <p:animEffect transition="out" filter="fade">
                                      <p:cBhvr>
                                        <p:cTn id="110" dur="500"/>
                                        <p:tgtEl>
                                          <p:spTgt spid="11"/>
                                        </p:tgtEl>
                                      </p:cBhvr>
                                    </p:animEffect>
                                    <p:set>
                                      <p:cBhvr>
                                        <p:cTn id="111" dur="1" fill="hold">
                                          <p:stCondLst>
                                            <p:cond delay="499"/>
                                          </p:stCondLst>
                                        </p:cTn>
                                        <p:tgtEl>
                                          <p:spTgt spid="11"/>
                                        </p:tgtEl>
                                        <p:attrNameLst>
                                          <p:attrName>style.visibility</p:attrName>
                                        </p:attrNameLst>
                                      </p:cBhvr>
                                      <p:to>
                                        <p:strVal val="hidden"/>
                                      </p:to>
                                    </p:set>
                                  </p:childTnLst>
                                </p:cTn>
                              </p:par>
                              <p:par>
                                <p:cTn id="112" presetID="53" presetClass="exit" presetSubtype="32" fill="hold" grpId="1" nodeType="withEffect">
                                  <p:stCondLst>
                                    <p:cond delay="0"/>
                                  </p:stCondLst>
                                  <p:childTnLst>
                                    <p:anim calcmode="lin" valueType="num">
                                      <p:cBhvr>
                                        <p:cTn id="113" dur="500"/>
                                        <p:tgtEl>
                                          <p:spTgt spid="7"/>
                                        </p:tgtEl>
                                        <p:attrNameLst>
                                          <p:attrName>ppt_w</p:attrName>
                                        </p:attrNameLst>
                                      </p:cBhvr>
                                      <p:tavLst>
                                        <p:tav tm="0">
                                          <p:val>
                                            <p:strVal val="ppt_w"/>
                                          </p:val>
                                        </p:tav>
                                        <p:tav tm="100000">
                                          <p:val>
                                            <p:fltVal val="0"/>
                                          </p:val>
                                        </p:tav>
                                      </p:tavLst>
                                    </p:anim>
                                    <p:anim calcmode="lin" valueType="num">
                                      <p:cBhvr>
                                        <p:cTn id="114" dur="500"/>
                                        <p:tgtEl>
                                          <p:spTgt spid="7"/>
                                        </p:tgtEl>
                                        <p:attrNameLst>
                                          <p:attrName>ppt_h</p:attrName>
                                        </p:attrNameLst>
                                      </p:cBhvr>
                                      <p:tavLst>
                                        <p:tav tm="0">
                                          <p:val>
                                            <p:strVal val="ppt_h"/>
                                          </p:val>
                                        </p:tav>
                                        <p:tav tm="100000">
                                          <p:val>
                                            <p:fltVal val="0"/>
                                          </p:val>
                                        </p:tav>
                                      </p:tavLst>
                                    </p:anim>
                                    <p:animEffect transition="out" filter="fade">
                                      <p:cBhvr>
                                        <p:cTn id="115" dur="500"/>
                                        <p:tgtEl>
                                          <p:spTgt spid="7"/>
                                        </p:tgtEl>
                                      </p:cBhvr>
                                    </p:animEffect>
                                    <p:set>
                                      <p:cBhvr>
                                        <p:cTn id="11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2" grpId="0"/>
      <p:bldP spid="12" grpId="1"/>
      <p:bldP spid="2" grpId="0"/>
      <p:bldP spid="2" grpId="1"/>
      <p:bldP spid="3" grpId="0" animBg="1"/>
      <p:bldP spid="3" grpId="1" animBg="1"/>
      <p:bldP spid="4" grpId="0"/>
      <p:bldP spid="4" grpId="1"/>
      <p:bldP spid="14" grpId="0" animBg="1"/>
      <p:bldP spid="14" grpId="1" animBg="1"/>
      <p:bldP spid="15" grpId="0" animBg="1"/>
      <p:bldP spid="15" grpId="1" animBg="1"/>
      <p:bldP spid="10" grpId="0"/>
      <p:bldP spid="10" grpId="1"/>
      <p:bldP spid="11" grpId="0"/>
      <p:bldP spid="11" grpId="1"/>
      <p:bldP spid="7" grpId="0"/>
      <p:bldP spid="7"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Subtitle 2"/>
          <p:cNvSpPr txBox="1">
            <a:spLocks/>
          </p:cNvSpPr>
          <p:nvPr/>
        </p:nvSpPr>
        <p:spPr>
          <a:xfrm>
            <a:off x="-180383" y="-99391"/>
            <a:ext cx="6624591" cy="1008112"/>
          </a:xfrm>
          <a:prstGeom prst="rect">
            <a:avLst/>
          </a:prstGeom>
          <a:solidFill>
            <a:schemeClr val="tx1">
              <a:lumMod val="65000"/>
              <a:alpha val="34000"/>
            </a:schemeClr>
          </a:solidFill>
          <a:ln w="44450" cap="sq" cmpd="sng">
            <a:solidFill>
              <a:schemeClr val="tx1"/>
            </a:solidFill>
            <a:prstDash val="solid"/>
            <a:round/>
          </a:ln>
        </p:spPr>
        <p:txBody>
          <a:bodyPr vert="horz" lIns="91440" tIns="45720" rIns="91440" bIns="45720" rtlCol="0">
            <a:normAutofit/>
            <a:scene3d>
              <a:camera prst="orthographicFront"/>
              <a:lightRig rig="soft" dir="t">
                <a:rot lat="0" lon="0" rev="10800000"/>
              </a:lightRig>
            </a:scene3d>
            <a:sp3d extrusionH="57150">
              <a:bevelT w="27940" h="12700" prst="softRound"/>
              <a:contourClr>
                <a:srgbClr val="DDDDDD"/>
              </a:contourClr>
            </a:sp3d>
          </a:bodyPr>
          <a:lstStyle>
            <a:lvl1pPr marL="0" indent="0" algn="l" defTabSz="914400" rtl="0" eaLnBrk="1" latinLnBrk="0" hangingPunct="1">
              <a:spcBef>
                <a:spcPts val="1200"/>
              </a:spcBef>
              <a:spcAft>
                <a:spcPts val="0"/>
              </a:spcAft>
              <a:buClr>
                <a:schemeClr val="accent5"/>
              </a:buClr>
              <a:buFont typeface="Arial" pitchFamily="34" charset="0"/>
              <a:buNone/>
              <a:defRPr sz="2000" b="0" i="1" kern="1200" cap="none" spc="120" baseline="0">
                <a:solidFill>
                  <a:schemeClr val="tx1"/>
                </a:solidFill>
                <a:latin typeface="+mn-lt"/>
                <a:ea typeface="+mn-ea"/>
                <a:cs typeface="Tahoma" pitchFamily="34" charset="0"/>
              </a:defRPr>
            </a:lvl1pPr>
            <a:lvl2pPr marL="457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2pPr>
            <a:lvl3pPr marL="914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3pPr>
            <a:lvl4pPr marL="1371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4pPr>
            <a:lvl5pPr marL="18288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endParaRPr lang="en-GB" b="1" spc="150" dirty="0">
              <a:ln w="11430"/>
              <a:solidFill>
                <a:srgbClr val="F8F8F8"/>
              </a:solidFill>
              <a:effectLst>
                <a:glow rad="38100">
                  <a:schemeClr val="accent1">
                    <a:alpha val="76000"/>
                  </a:schemeClr>
                </a:glow>
                <a:innerShdw blurRad="63500" dist="50800" dir="16200000">
                  <a:prstClr val="black">
                    <a:alpha val="50000"/>
                  </a:prstClr>
                </a:innerShdw>
              </a:effectLst>
            </a:endParaRPr>
          </a:p>
        </p:txBody>
      </p:sp>
      <p:sp>
        <p:nvSpPr>
          <p:cNvPr id="9" name="Subtitle 2"/>
          <p:cNvSpPr>
            <a:spLocks noGrp="1"/>
          </p:cNvSpPr>
          <p:nvPr>
            <p:ph type="subTitle" idx="1"/>
          </p:nvPr>
        </p:nvSpPr>
        <p:spPr>
          <a:xfrm>
            <a:off x="-36512" y="6525344"/>
            <a:ext cx="5616624" cy="360396"/>
          </a:xfrm>
          <a:solidFill>
            <a:schemeClr val="tx1">
              <a:lumMod val="65000"/>
              <a:alpha val="34000"/>
            </a:schemeClr>
          </a:solidFill>
          <a:ln w="47625" cap="sq" cmpd="sng">
            <a:solidFill>
              <a:schemeClr val="tx1"/>
            </a:solidFill>
            <a:prstDash val="solid"/>
            <a:round/>
          </a:ln>
        </p:spPr>
        <p:txBody>
          <a:bodyPr>
            <a:normAutofit fontScale="92500" lnSpcReduction="10000"/>
            <a:scene3d>
              <a:camera prst="orthographicFront"/>
              <a:lightRig rig="soft" dir="t">
                <a:rot lat="0" lon="0" rev="10800000"/>
              </a:lightRig>
            </a:scene3d>
            <a:sp3d extrusionH="57150">
              <a:bevelT w="27940" h="12700" prst="softRound"/>
              <a:contourClr>
                <a:srgbClr val="DDDDDD"/>
              </a:contourClr>
            </a:sp3d>
          </a:bodyPr>
          <a:lstStyle/>
          <a:p>
            <a:r>
              <a:rPr lang="en-GB" b="1" spc="150" dirty="0" smtClean="0">
                <a:ln w="11430"/>
                <a:solidFill>
                  <a:srgbClr val="F8F8F8"/>
                </a:solidFill>
                <a:effectLst>
                  <a:glow rad="38100">
                    <a:schemeClr val="accent1">
                      <a:alpha val="76000"/>
                    </a:schemeClr>
                  </a:glow>
                  <a:innerShdw blurRad="63500" dist="50800" dir="16200000">
                    <a:prstClr val="black">
                      <a:alpha val="50000"/>
                    </a:prstClr>
                  </a:innerShdw>
                </a:effectLst>
              </a:rPr>
              <a:t>Group B Presentation-Transit of HAT-P-5</a:t>
            </a:r>
            <a:endParaRPr lang="en-GB" b="1" spc="150" dirty="0">
              <a:ln w="11430"/>
              <a:solidFill>
                <a:srgbClr val="F8F8F8"/>
              </a:solidFill>
              <a:effectLst>
                <a:glow rad="38100">
                  <a:schemeClr val="accent1">
                    <a:alpha val="76000"/>
                  </a:schemeClr>
                </a:glow>
                <a:innerShdw blurRad="63500" dist="50800" dir="16200000">
                  <a:prstClr val="black">
                    <a:alpha val="50000"/>
                  </a:prstClr>
                </a:innerShdw>
              </a:effectLst>
            </a:endParaRPr>
          </a:p>
        </p:txBody>
      </p:sp>
      <p:sp>
        <p:nvSpPr>
          <p:cNvPr id="12" name="Rectangle 11"/>
          <p:cNvSpPr/>
          <p:nvPr/>
        </p:nvSpPr>
        <p:spPr>
          <a:xfrm>
            <a:off x="5255" y="0"/>
            <a:ext cx="6438953" cy="830997"/>
          </a:xfrm>
          <a:prstGeom prst="rect">
            <a:avLst/>
          </a:prstGeom>
        </p:spPr>
        <p:txBody>
          <a:bodyPr wrap="square">
            <a:spAutoFit/>
          </a:bodyPr>
          <a:lstStyle/>
          <a:p>
            <a:r>
              <a:rPr lang="en-GB" sz="4800" b="1" u="sng" spc="150" dirty="0" smtClean="0">
                <a:ln w="11430"/>
                <a:solidFill>
                  <a:srgbClr val="F8F8F8"/>
                </a:solidFill>
                <a:effectLst>
                  <a:glow rad="38100">
                    <a:schemeClr val="accent1">
                      <a:alpha val="76000"/>
                    </a:schemeClr>
                  </a:glow>
                  <a:innerShdw blurRad="63500" dist="50800" dir="16200000">
                    <a:prstClr val="black">
                      <a:alpha val="50000"/>
                    </a:prstClr>
                  </a:innerShdw>
                </a:effectLst>
                <a:latin typeface="Arial" pitchFamily="34" charset="0"/>
                <a:cs typeface="Arial" pitchFamily="34" charset="0"/>
              </a:rPr>
              <a:t>Liverpool Telescope</a:t>
            </a:r>
            <a:endParaRPr lang="en-GB" sz="4800" b="1" u="sng" spc="150" dirty="0">
              <a:ln w="11430"/>
              <a:solidFill>
                <a:srgbClr val="F8F8F8"/>
              </a:solidFill>
              <a:effectLst>
                <a:glow rad="38100">
                  <a:schemeClr val="accent1">
                    <a:alpha val="76000"/>
                  </a:schemeClr>
                </a:glow>
                <a:innerShdw blurRad="63500" dist="50800" dir="16200000">
                  <a:prstClr val="black">
                    <a:alpha val="50000"/>
                  </a:prstClr>
                </a:innerShdw>
              </a:effectLst>
              <a:latin typeface="Arial" pitchFamily="34" charset="0"/>
              <a:cs typeface="Arial" pitchFamily="34" charset="0"/>
            </a:endParaRPr>
          </a:p>
        </p:txBody>
      </p:sp>
      <p:pic>
        <p:nvPicPr>
          <p:cNvPr id="2050" name="Picture 2" descr="File:Liverpool Telescope facility exterio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1156" y="1055082"/>
            <a:ext cx="3067164" cy="23003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5255" y="1055082"/>
            <a:ext cx="6222929" cy="2862322"/>
          </a:xfrm>
          <a:prstGeom prst="rect">
            <a:avLst/>
          </a:prstGeom>
        </p:spPr>
        <p:txBody>
          <a:bodyPr wrap="square">
            <a:spAutoFit/>
          </a:bodyPr>
          <a:lstStyle/>
          <a:p>
            <a:pPr>
              <a:lnSpc>
                <a:spcPts val="1200"/>
              </a:lnSpc>
            </a:pPr>
            <a:r>
              <a:rPr lang="en-GB" sz="2000" b="1" u="sng" dirty="0" smtClean="0"/>
              <a:t>Organisation: </a:t>
            </a:r>
            <a:r>
              <a:rPr lang="en-GB" sz="2000" dirty="0" smtClean="0"/>
              <a:t>Liverpool </a:t>
            </a:r>
            <a:r>
              <a:rPr lang="en-GB" sz="2000" dirty="0"/>
              <a:t>John </a:t>
            </a:r>
            <a:r>
              <a:rPr lang="en-GB" sz="2000" dirty="0" err="1"/>
              <a:t>Moores</a:t>
            </a:r>
            <a:r>
              <a:rPr lang="en-GB" sz="2000" dirty="0"/>
              <a:t> </a:t>
            </a:r>
            <a:r>
              <a:rPr lang="en-GB" sz="2000" dirty="0" smtClean="0"/>
              <a:t>University</a:t>
            </a:r>
          </a:p>
          <a:p>
            <a:pPr>
              <a:lnSpc>
                <a:spcPts val="1200"/>
              </a:lnSpc>
            </a:pPr>
            <a:endParaRPr lang="en-GB" sz="2000" b="1" dirty="0" smtClean="0"/>
          </a:p>
          <a:p>
            <a:pPr>
              <a:lnSpc>
                <a:spcPts val="1200"/>
              </a:lnSpc>
            </a:pPr>
            <a:endParaRPr lang="en-GB" sz="2000" b="1" u="sng" dirty="0" smtClean="0"/>
          </a:p>
          <a:p>
            <a:pPr>
              <a:lnSpc>
                <a:spcPts val="1200"/>
              </a:lnSpc>
            </a:pPr>
            <a:r>
              <a:rPr lang="en-GB" sz="2000" b="1" u="sng" dirty="0" smtClean="0"/>
              <a:t>Location:</a:t>
            </a:r>
            <a:r>
              <a:rPr lang="es-ES" sz="2000" dirty="0"/>
              <a:t>Observatorio del Roque de Los Muchachos</a:t>
            </a:r>
            <a:r>
              <a:rPr lang="es-ES" sz="2000" dirty="0" smtClean="0"/>
              <a:t>,</a:t>
            </a:r>
          </a:p>
          <a:p>
            <a:pPr>
              <a:lnSpc>
                <a:spcPts val="1200"/>
              </a:lnSpc>
            </a:pPr>
            <a:endParaRPr lang="es-ES" sz="2000" dirty="0" smtClean="0"/>
          </a:p>
          <a:p>
            <a:pPr>
              <a:lnSpc>
                <a:spcPts val="1200"/>
              </a:lnSpc>
            </a:pPr>
            <a:r>
              <a:rPr lang="es-ES" sz="2000" dirty="0"/>
              <a:t> La </a:t>
            </a:r>
            <a:r>
              <a:rPr lang="es-ES" sz="2000" dirty="0" smtClean="0"/>
              <a:t>Palma</a:t>
            </a:r>
          </a:p>
          <a:p>
            <a:pPr>
              <a:lnSpc>
                <a:spcPts val="1200"/>
              </a:lnSpc>
            </a:pPr>
            <a:endParaRPr lang="en-GB" sz="2000" b="1" dirty="0" smtClean="0"/>
          </a:p>
          <a:p>
            <a:pPr>
              <a:lnSpc>
                <a:spcPts val="1200"/>
              </a:lnSpc>
            </a:pPr>
            <a:endParaRPr lang="en-GB" sz="2000" b="1" dirty="0" smtClean="0"/>
          </a:p>
          <a:p>
            <a:pPr>
              <a:lnSpc>
                <a:spcPts val="1200"/>
              </a:lnSpc>
            </a:pPr>
            <a:r>
              <a:rPr lang="en-GB" sz="2000" b="1" u="sng" dirty="0" smtClean="0"/>
              <a:t>Coordinates:</a:t>
            </a:r>
            <a:r>
              <a:rPr lang="en-GB" sz="2000" dirty="0"/>
              <a:t>28.76234°N 17.87925°W</a:t>
            </a:r>
            <a:endParaRPr lang="en-GB" sz="2000" b="1" dirty="0" smtClean="0"/>
          </a:p>
          <a:p>
            <a:pPr>
              <a:lnSpc>
                <a:spcPts val="1200"/>
              </a:lnSpc>
            </a:pPr>
            <a:endParaRPr lang="en-GB" sz="2000" b="1" u="sng" dirty="0" smtClean="0"/>
          </a:p>
          <a:p>
            <a:pPr>
              <a:lnSpc>
                <a:spcPts val="1200"/>
              </a:lnSpc>
            </a:pPr>
            <a:endParaRPr lang="en-GB" sz="2000" b="1" u="sng" dirty="0" smtClean="0"/>
          </a:p>
          <a:p>
            <a:pPr>
              <a:lnSpc>
                <a:spcPts val="1200"/>
              </a:lnSpc>
            </a:pPr>
            <a:r>
              <a:rPr lang="en-GB" sz="2000" b="1" u="sng" dirty="0" smtClean="0"/>
              <a:t>Altitude:</a:t>
            </a:r>
            <a:r>
              <a:rPr lang="en-GB" sz="2000" dirty="0" smtClean="0"/>
              <a:t>2363 m</a:t>
            </a:r>
          </a:p>
          <a:p>
            <a:pPr>
              <a:lnSpc>
                <a:spcPts val="1200"/>
              </a:lnSpc>
            </a:pPr>
            <a:endParaRPr lang="en-GB" sz="2000" b="1" dirty="0" smtClean="0"/>
          </a:p>
          <a:p>
            <a:pPr>
              <a:lnSpc>
                <a:spcPts val="1200"/>
              </a:lnSpc>
            </a:pPr>
            <a:endParaRPr lang="en-GB" sz="2000" b="1" u="sng" dirty="0" smtClean="0"/>
          </a:p>
          <a:p>
            <a:pPr>
              <a:lnSpc>
                <a:spcPts val="1200"/>
              </a:lnSpc>
            </a:pPr>
            <a:r>
              <a:rPr lang="en-GB" sz="2000" b="1" u="sng" dirty="0" smtClean="0"/>
              <a:t>Website: </a:t>
            </a:r>
            <a:r>
              <a:rPr lang="en-GB" sz="2000" dirty="0"/>
              <a:t>http://telescope.livjm.ac.uk/</a:t>
            </a:r>
            <a:endParaRPr lang="en-GB" sz="2000" b="1" dirty="0" smtClean="0"/>
          </a:p>
          <a:p>
            <a:pPr>
              <a:lnSpc>
                <a:spcPts val="1200"/>
              </a:lnSpc>
            </a:pPr>
            <a:endParaRPr lang="en-GB" b="1" u="sng" dirty="0" smtClean="0"/>
          </a:p>
          <a:p>
            <a:pPr>
              <a:lnSpc>
                <a:spcPts val="1200"/>
              </a:lnSpc>
            </a:pPr>
            <a:endParaRPr lang="en-GB" b="1" u="sng" dirty="0"/>
          </a:p>
          <a:p>
            <a:pPr>
              <a:lnSpc>
                <a:spcPts val="1200"/>
              </a:lnSpc>
            </a:pPr>
            <a:endParaRPr lang="en-GB" b="1" u="sng" dirty="0" smtClean="0"/>
          </a:p>
        </p:txBody>
      </p:sp>
      <p:sp>
        <p:nvSpPr>
          <p:cNvPr id="6" name="Rectangle 5"/>
          <p:cNvSpPr/>
          <p:nvPr/>
        </p:nvSpPr>
        <p:spPr>
          <a:xfrm>
            <a:off x="5254" y="3355455"/>
            <a:ext cx="6438953" cy="3170099"/>
          </a:xfrm>
          <a:prstGeom prst="rect">
            <a:avLst/>
          </a:prstGeom>
        </p:spPr>
        <p:txBody>
          <a:bodyPr wrap="square">
            <a:spAutoFit/>
          </a:bodyPr>
          <a:lstStyle/>
          <a:p>
            <a:r>
              <a:rPr lang="en-GB" sz="2000" b="1" u="sng" dirty="0"/>
              <a:t>Basic Information:</a:t>
            </a:r>
          </a:p>
          <a:p>
            <a:pPr marL="342900" indent="-342900">
              <a:buFont typeface="Arial" pitchFamily="34" charset="0"/>
              <a:buChar char="•"/>
            </a:pPr>
            <a:r>
              <a:rPr lang="en-GB" sz="2000" dirty="0"/>
              <a:t>The </a:t>
            </a:r>
            <a:r>
              <a:rPr lang="en-GB" sz="2000" b="1" dirty="0"/>
              <a:t>Liverpool Telescope </a:t>
            </a:r>
            <a:r>
              <a:rPr lang="en-GB" sz="2000" dirty="0"/>
              <a:t> is a 2-metre (6.6 </a:t>
            </a:r>
            <a:r>
              <a:rPr lang="en-GB" sz="2000" dirty="0" err="1"/>
              <a:t>ft</a:t>
            </a:r>
            <a:r>
              <a:rPr lang="en-GB" sz="2000" dirty="0"/>
              <a:t>) fully robotic  telescope that observes /operates without human intervention.</a:t>
            </a:r>
          </a:p>
          <a:p>
            <a:pPr marL="342900" indent="-342900">
              <a:buFont typeface="Arial" pitchFamily="34" charset="0"/>
              <a:buChar char="•"/>
            </a:pPr>
            <a:r>
              <a:rPr lang="en-GB" sz="2000" dirty="0"/>
              <a:t>It is the largest robotic telescope in the world to be used primarily for astronomical research.</a:t>
            </a:r>
          </a:p>
          <a:p>
            <a:pPr marL="342900" indent="-342900">
              <a:buFont typeface="Arial" pitchFamily="34" charset="0"/>
              <a:buChar char="•"/>
            </a:pPr>
            <a:r>
              <a:rPr lang="en-GB" sz="2000" dirty="0"/>
              <a:t>The Telescope has a rapid-response capability where it can automatically interrupt regular observations to observe momentary phenomena with higher priority, such as gamma-ray bursts.</a:t>
            </a:r>
            <a:endParaRPr lang="en-GB" sz="2000" b="1" u="sng" dirty="0"/>
          </a:p>
        </p:txBody>
      </p:sp>
    </p:spTree>
    <p:extLst>
      <p:ext uri="{BB962C8B-B14F-4D97-AF65-F5344CB8AC3E}">
        <p14:creationId xmlns:p14="http://schemas.microsoft.com/office/powerpoint/2010/main" val="2456379662"/>
      </p:ext>
    </p:extLst>
  </p:cSld>
  <p:clrMapOvr>
    <a:masterClrMapping/>
  </p:clrMapOvr>
  <mc:AlternateContent xmlns:mc="http://schemas.openxmlformats.org/markup-compatibility/2006" xmlns:p14="http://schemas.microsoft.com/office/powerpoint/2010/main">
    <mc:Choice Requires="p14">
      <p:transition spd="slow">
        <p14:flash/>
        <p:sndAc>
          <p:stSnd>
            <p:snd r:embed="rId2" name="suction.wav"/>
          </p:stSnd>
        </p:sndAc>
      </p:transition>
    </mc:Choice>
    <mc:Fallback xmlns="">
      <p:transition spd="slow">
        <p:fade/>
        <p:sndAc>
          <p:stSnd>
            <p:snd r:embed="rId4"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2050"/>
                                        </p:tgtEl>
                                        <p:attrNameLst>
                                          <p:attrName>ppt_w</p:attrName>
                                        </p:attrNameLst>
                                      </p:cBhvr>
                                      <p:tavLst>
                                        <p:tav tm="0">
                                          <p:val>
                                            <p:strVal val="ppt_w"/>
                                          </p:val>
                                        </p:tav>
                                        <p:tav tm="100000">
                                          <p:val>
                                            <p:fltVal val="0"/>
                                          </p:val>
                                        </p:tav>
                                      </p:tavLst>
                                    </p:anim>
                                    <p:anim calcmode="lin" valueType="num">
                                      <p:cBhvr>
                                        <p:cTn id="24" dur="500"/>
                                        <p:tgtEl>
                                          <p:spTgt spid="2050"/>
                                        </p:tgtEl>
                                        <p:attrNameLst>
                                          <p:attrName>ppt_h</p:attrName>
                                        </p:attrNameLst>
                                      </p:cBhvr>
                                      <p:tavLst>
                                        <p:tav tm="0">
                                          <p:val>
                                            <p:strVal val="ppt_h"/>
                                          </p:val>
                                        </p:tav>
                                        <p:tav tm="100000">
                                          <p:val>
                                            <p:fltVal val="0"/>
                                          </p:val>
                                        </p:tav>
                                      </p:tavLst>
                                    </p:anim>
                                    <p:animEffect transition="out" filter="fade">
                                      <p:cBhvr>
                                        <p:cTn id="25" dur="500"/>
                                        <p:tgtEl>
                                          <p:spTgt spid="2050"/>
                                        </p:tgtEl>
                                      </p:cBhvr>
                                    </p:animEffect>
                                    <p:set>
                                      <p:cBhvr>
                                        <p:cTn id="26" dur="1" fill="hold">
                                          <p:stCondLst>
                                            <p:cond delay="499"/>
                                          </p:stCondLst>
                                        </p:cTn>
                                        <p:tgtEl>
                                          <p:spTgt spid="2050"/>
                                        </p:tgtEl>
                                        <p:attrNameLst>
                                          <p:attrName>style.visibility</p:attrName>
                                        </p:attrNameLst>
                                      </p:cBhvr>
                                      <p:to>
                                        <p:strVal val="hidden"/>
                                      </p:to>
                                    </p:set>
                                  </p:childTnLst>
                                </p:cTn>
                              </p:par>
                              <p:par>
                                <p:cTn id="27" presetID="53" presetClass="exit" presetSubtype="32" fill="hold" grpId="1" nodeType="withEffect">
                                  <p:stCondLst>
                                    <p:cond delay="0"/>
                                  </p:stCondLst>
                                  <p:childTnLst>
                                    <p:anim calcmode="lin" valueType="num">
                                      <p:cBhvr>
                                        <p:cTn id="28" dur="500"/>
                                        <p:tgtEl>
                                          <p:spTgt spid="5"/>
                                        </p:tgtEl>
                                        <p:attrNameLst>
                                          <p:attrName>ppt_w</p:attrName>
                                        </p:attrNameLst>
                                      </p:cBhvr>
                                      <p:tavLst>
                                        <p:tav tm="0">
                                          <p:val>
                                            <p:strVal val="ppt_w"/>
                                          </p:val>
                                        </p:tav>
                                        <p:tav tm="100000">
                                          <p:val>
                                            <p:fltVal val="0"/>
                                          </p:val>
                                        </p:tav>
                                      </p:tavLst>
                                    </p:anim>
                                    <p:anim calcmode="lin" valueType="num">
                                      <p:cBhvr>
                                        <p:cTn id="29" dur="500"/>
                                        <p:tgtEl>
                                          <p:spTgt spid="5"/>
                                        </p:tgtEl>
                                        <p:attrNameLst>
                                          <p:attrName>ppt_h</p:attrName>
                                        </p:attrNameLst>
                                      </p:cBhvr>
                                      <p:tavLst>
                                        <p:tav tm="0">
                                          <p:val>
                                            <p:strVal val="ppt_h"/>
                                          </p:val>
                                        </p:tav>
                                        <p:tav tm="100000">
                                          <p:val>
                                            <p:fltVal val="0"/>
                                          </p:val>
                                        </p:tav>
                                      </p:tavLst>
                                    </p:anim>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par>
                                <p:cTn id="32" presetID="53" presetClass="exit" presetSubtype="32" fill="hold" grpId="1" nodeType="withEffect">
                                  <p:stCondLst>
                                    <p:cond delay="0"/>
                                  </p:stCondLst>
                                  <p:childTnLst>
                                    <p:anim calcmode="lin" valueType="num">
                                      <p:cBhvr>
                                        <p:cTn id="33" dur="500"/>
                                        <p:tgtEl>
                                          <p:spTgt spid="6"/>
                                        </p:tgtEl>
                                        <p:attrNameLst>
                                          <p:attrName>ppt_w</p:attrName>
                                        </p:attrNameLst>
                                      </p:cBhvr>
                                      <p:tavLst>
                                        <p:tav tm="0">
                                          <p:val>
                                            <p:strVal val="ppt_w"/>
                                          </p:val>
                                        </p:tav>
                                        <p:tav tm="100000">
                                          <p:val>
                                            <p:fltVal val="0"/>
                                          </p:val>
                                        </p:tav>
                                      </p:tavLst>
                                    </p:anim>
                                    <p:anim calcmode="lin" valueType="num">
                                      <p:cBhvr>
                                        <p:cTn id="34" dur="500"/>
                                        <p:tgtEl>
                                          <p:spTgt spid="6"/>
                                        </p:tgtEl>
                                        <p:attrNameLst>
                                          <p:attrName>ppt_h</p:attrName>
                                        </p:attrNameLst>
                                      </p:cBhvr>
                                      <p:tavLst>
                                        <p:tav tm="0">
                                          <p:val>
                                            <p:strVal val="ppt_h"/>
                                          </p:val>
                                        </p:tav>
                                        <p:tav tm="100000">
                                          <p:val>
                                            <p:fltVal val="0"/>
                                          </p:val>
                                        </p:tav>
                                      </p:tavLst>
                                    </p:anim>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Subtitle 2"/>
          <p:cNvSpPr txBox="1">
            <a:spLocks/>
          </p:cNvSpPr>
          <p:nvPr/>
        </p:nvSpPr>
        <p:spPr>
          <a:xfrm>
            <a:off x="-180528" y="-99391"/>
            <a:ext cx="5472608" cy="1008112"/>
          </a:xfrm>
          <a:prstGeom prst="rect">
            <a:avLst/>
          </a:prstGeom>
          <a:solidFill>
            <a:schemeClr val="tx1">
              <a:lumMod val="65000"/>
              <a:alpha val="34000"/>
            </a:schemeClr>
          </a:solidFill>
          <a:ln w="44450" cap="sq" cmpd="sng">
            <a:solidFill>
              <a:schemeClr val="tx1"/>
            </a:solidFill>
            <a:prstDash val="solid"/>
            <a:round/>
          </a:ln>
        </p:spPr>
        <p:txBody>
          <a:bodyPr vert="horz" lIns="91440" tIns="45720" rIns="91440" bIns="45720" rtlCol="0">
            <a:normAutofit/>
            <a:scene3d>
              <a:camera prst="orthographicFront"/>
              <a:lightRig rig="soft" dir="t">
                <a:rot lat="0" lon="0" rev="10800000"/>
              </a:lightRig>
            </a:scene3d>
            <a:sp3d extrusionH="57150">
              <a:bevelT w="27940" h="12700" prst="softRound"/>
              <a:contourClr>
                <a:srgbClr val="DDDDDD"/>
              </a:contourClr>
            </a:sp3d>
          </a:bodyPr>
          <a:lstStyle>
            <a:lvl1pPr marL="0" indent="0" algn="l" defTabSz="914400" rtl="0" eaLnBrk="1" latinLnBrk="0" hangingPunct="1">
              <a:spcBef>
                <a:spcPts val="1200"/>
              </a:spcBef>
              <a:spcAft>
                <a:spcPts val="0"/>
              </a:spcAft>
              <a:buClr>
                <a:schemeClr val="accent5"/>
              </a:buClr>
              <a:buFont typeface="Arial" pitchFamily="34" charset="0"/>
              <a:buNone/>
              <a:defRPr sz="2000" b="0" i="1" kern="1200" cap="none" spc="120" baseline="0">
                <a:solidFill>
                  <a:schemeClr val="tx1"/>
                </a:solidFill>
                <a:latin typeface="+mn-lt"/>
                <a:ea typeface="+mn-ea"/>
                <a:cs typeface="Tahoma" pitchFamily="34" charset="0"/>
              </a:defRPr>
            </a:lvl1pPr>
            <a:lvl2pPr marL="457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2pPr>
            <a:lvl3pPr marL="914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3pPr>
            <a:lvl4pPr marL="1371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4pPr>
            <a:lvl5pPr marL="18288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endParaRPr lang="en-GB" b="1" spc="150" dirty="0">
              <a:ln w="11430"/>
              <a:solidFill>
                <a:srgbClr val="F8F8F8"/>
              </a:solidFill>
              <a:effectLst>
                <a:glow rad="38100">
                  <a:schemeClr val="accent1">
                    <a:alpha val="76000"/>
                  </a:schemeClr>
                </a:glow>
                <a:innerShdw blurRad="63500" dist="50800" dir="16200000">
                  <a:prstClr val="black">
                    <a:alpha val="50000"/>
                  </a:prstClr>
                </a:innerShdw>
              </a:effectLst>
            </a:endParaRPr>
          </a:p>
        </p:txBody>
      </p:sp>
      <p:sp>
        <p:nvSpPr>
          <p:cNvPr id="9" name="Subtitle 2"/>
          <p:cNvSpPr>
            <a:spLocks noGrp="1"/>
          </p:cNvSpPr>
          <p:nvPr>
            <p:ph type="subTitle" idx="1"/>
          </p:nvPr>
        </p:nvSpPr>
        <p:spPr>
          <a:xfrm>
            <a:off x="-36512" y="6525344"/>
            <a:ext cx="5616624" cy="360396"/>
          </a:xfrm>
          <a:solidFill>
            <a:schemeClr val="tx1">
              <a:lumMod val="65000"/>
              <a:alpha val="34000"/>
            </a:schemeClr>
          </a:solidFill>
          <a:ln w="47625" cap="sq" cmpd="sng">
            <a:solidFill>
              <a:schemeClr val="tx1"/>
            </a:solidFill>
            <a:prstDash val="solid"/>
            <a:round/>
          </a:ln>
        </p:spPr>
        <p:txBody>
          <a:bodyPr>
            <a:normAutofit fontScale="92500" lnSpcReduction="10000"/>
            <a:scene3d>
              <a:camera prst="orthographicFront"/>
              <a:lightRig rig="soft" dir="t">
                <a:rot lat="0" lon="0" rev="10800000"/>
              </a:lightRig>
            </a:scene3d>
            <a:sp3d extrusionH="57150">
              <a:bevelT w="27940" h="12700" prst="softRound"/>
              <a:contourClr>
                <a:srgbClr val="DDDDDD"/>
              </a:contourClr>
            </a:sp3d>
          </a:bodyPr>
          <a:lstStyle/>
          <a:p>
            <a:r>
              <a:rPr lang="en-GB" b="1" spc="150" dirty="0" smtClean="0">
                <a:ln w="11430"/>
                <a:solidFill>
                  <a:srgbClr val="F8F8F8"/>
                </a:solidFill>
                <a:effectLst>
                  <a:glow rad="38100">
                    <a:schemeClr val="accent1">
                      <a:alpha val="76000"/>
                    </a:schemeClr>
                  </a:glow>
                  <a:innerShdw blurRad="63500" dist="50800" dir="16200000">
                    <a:prstClr val="black">
                      <a:alpha val="50000"/>
                    </a:prstClr>
                  </a:innerShdw>
                </a:effectLst>
              </a:rPr>
              <a:t>Group B Presentation-Transit of HAT-P-5</a:t>
            </a:r>
            <a:endParaRPr lang="en-GB" b="1" spc="150" dirty="0">
              <a:ln w="11430"/>
              <a:solidFill>
                <a:srgbClr val="F8F8F8"/>
              </a:solidFill>
              <a:effectLst>
                <a:glow rad="38100">
                  <a:schemeClr val="accent1">
                    <a:alpha val="76000"/>
                  </a:schemeClr>
                </a:glow>
                <a:innerShdw blurRad="63500" dist="50800" dir="16200000">
                  <a:prstClr val="black">
                    <a:alpha val="50000"/>
                  </a:prstClr>
                </a:innerShdw>
              </a:effectLst>
            </a:endParaRPr>
          </a:p>
        </p:txBody>
      </p:sp>
      <p:sp>
        <p:nvSpPr>
          <p:cNvPr id="12" name="Rectangle 11"/>
          <p:cNvSpPr/>
          <p:nvPr/>
        </p:nvSpPr>
        <p:spPr>
          <a:xfrm>
            <a:off x="5254" y="0"/>
            <a:ext cx="6654977" cy="830997"/>
          </a:xfrm>
          <a:prstGeom prst="rect">
            <a:avLst/>
          </a:prstGeom>
        </p:spPr>
        <p:txBody>
          <a:bodyPr wrap="square">
            <a:spAutoFit/>
          </a:bodyPr>
          <a:lstStyle/>
          <a:p>
            <a:r>
              <a:rPr lang="en-GB" sz="4800" b="1" u="sng" spc="150" dirty="0" err="1" smtClean="0">
                <a:ln w="11430"/>
                <a:solidFill>
                  <a:srgbClr val="F8F8F8"/>
                </a:solidFill>
                <a:effectLst>
                  <a:glow rad="38100">
                    <a:schemeClr val="accent1">
                      <a:alpha val="76000"/>
                    </a:schemeClr>
                  </a:glow>
                  <a:innerShdw blurRad="63500" dist="50800" dir="16200000">
                    <a:prstClr val="black">
                      <a:alpha val="50000"/>
                    </a:prstClr>
                  </a:innerShdw>
                </a:effectLst>
                <a:latin typeface="Arial" pitchFamily="34" charset="0"/>
                <a:cs typeface="Arial" pitchFamily="34" charset="0"/>
              </a:rPr>
              <a:t>RiSE</a:t>
            </a:r>
            <a:r>
              <a:rPr lang="en-GB" sz="4800" b="1" u="sng" spc="150" dirty="0" smtClean="0">
                <a:ln w="11430"/>
                <a:solidFill>
                  <a:srgbClr val="F8F8F8"/>
                </a:solidFill>
                <a:effectLst>
                  <a:glow rad="38100">
                    <a:schemeClr val="accent1">
                      <a:alpha val="76000"/>
                    </a:schemeClr>
                  </a:glow>
                  <a:innerShdw blurRad="63500" dist="50800" dir="16200000">
                    <a:prstClr val="black">
                      <a:alpha val="50000"/>
                    </a:prstClr>
                  </a:innerShdw>
                </a:effectLst>
                <a:latin typeface="Arial" pitchFamily="34" charset="0"/>
                <a:cs typeface="Arial" pitchFamily="34" charset="0"/>
              </a:rPr>
              <a:t> Instrument</a:t>
            </a:r>
            <a:endParaRPr lang="en-GB" sz="4800" b="1" u="sng" spc="150" dirty="0">
              <a:ln w="11430"/>
              <a:solidFill>
                <a:srgbClr val="F8F8F8"/>
              </a:solidFill>
              <a:effectLst>
                <a:glow rad="38100">
                  <a:schemeClr val="accent1">
                    <a:alpha val="76000"/>
                  </a:schemeClr>
                </a:glow>
                <a:innerShdw blurRad="63500" dist="50800" dir="16200000">
                  <a:prstClr val="black">
                    <a:alpha val="50000"/>
                  </a:prstClr>
                </a:innerShdw>
              </a:effectLst>
              <a:latin typeface="Arial" pitchFamily="34" charset="0"/>
              <a:cs typeface="Arial" pitchFamily="34" charset="0"/>
            </a:endParaRPr>
          </a:p>
        </p:txBody>
      </p:sp>
      <p:pic>
        <p:nvPicPr>
          <p:cNvPr id="5" name="Picture 2" descr="Liverpool Telescope.  Image Credit:  Iain Steele (JM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2" y="211154"/>
            <a:ext cx="3024336" cy="45799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39182" y="908721"/>
            <a:ext cx="5684946" cy="1938992"/>
          </a:xfrm>
          <a:prstGeom prst="rect">
            <a:avLst/>
          </a:prstGeom>
        </p:spPr>
        <p:txBody>
          <a:bodyPr wrap="square">
            <a:spAutoFit/>
          </a:bodyPr>
          <a:lstStyle/>
          <a:p>
            <a:r>
              <a:rPr lang="en-GB" sz="2000" dirty="0" err="1" smtClean="0"/>
              <a:t>RiSE</a:t>
            </a:r>
            <a:r>
              <a:rPr lang="en-GB" sz="2000" dirty="0" smtClean="0"/>
              <a:t> </a:t>
            </a:r>
            <a:r>
              <a:rPr lang="en-GB" sz="2000" dirty="0"/>
              <a:t>is a fast-readout </a:t>
            </a:r>
            <a:r>
              <a:rPr lang="en-GB" sz="2000" dirty="0" smtClean="0"/>
              <a:t>camera designed and manufactured in the collaboration of a variety of people/places (Including  mechanical design work being done at Liverpool John </a:t>
            </a:r>
            <a:r>
              <a:rPr lang="en-GB" sz="2000" dirty="0" err="1" smtClean="0"/>
              <a:t>Moores</a:t>
            </a:r>
            <a:r>
              <a:rPr lang="en-GB" sz="2000" dirty="0" smtClean="0"/>
              <a:t>). It was created  for </a:t>
            </a:r>
            <a:r>
              <a:rPr lang="en-GB" sz="2000" dirty="0"/>
              <a:t>the precision measurement of transiting </a:t>
            </a:r>
            <a:r>
              <a:rPr lang="en-GB" sz="2000" dirty="0" err="1"/>
              <a:t>exoplanet</a:t>
            </a:r>
            <a:r>
              <a:rPr lang="en-GB" sz="2000" dirty="0"/>
              <a:t> timing.</a:t>
            </a:r>
          </a:p>
        </p:txBody>
      </p:sp>
      <p:sp>
        <p:nvSpPr>
          <p:cNvPr id="3" name="Rectangle 2"/>
          <p:cNvSpPr/>
          <p:nvPr/>
        </p:nvSpPr>
        <p:spPr>
          <a:xfrm>
            <a:off x="19006" y="2842438"/>
            <a:ext cx="1694823" cy="400110"/>
          </a:xfrm>
          <a:prstGeom prst="rect">
            <a:avLst/>
          </a:prstGeom>
        </p:spPr>
        <p:txBody>
          <a:bodyPr wrap="none">
            <a:spAutoFit/>
          </a:bodyPr>
          <a:lstStyle/>
          <a:p>
            <a:r>
              <a:rPr lang="en-GB" sz="2000" b="1" u="sng" dirty="0" smtClean="0"/>
              <a:t>Key Features:</a:t>
            </a:r>
            <a:endParaRPr lang="en-GB" sz="2000" dirty="0"/>
          </a:p>
        </p:txBody>
      </p:sp>
      <p:sp>
        <p:nvSpPr>
          <p:cNvPr id="4" name="Rectangle 3"/>
          <p:cNvSpPr/>
          <p:nvPr/>
        </p:nvSpPr>
        <p:spPr>
          <a:xfrm>
            <a:off x="0" y="3237190"/>
            <a:ext cx="5940152" cy="3139321"/>
          </a:xfrm>
          <a:prstGeom prst="rect">
            <a:avLst/>
          </a:prstGeom>
        </p:spPr>
        <p:txBody>
          <a:bodyPr wrap="square">
            <a:spAutoFit/>
          </a:bodyPr>
          <a:lstStyle/>
          <a:p>
            <a:pPr marL="285750" indent="-285750">
              <a:buFont typeface="Arial" pitchFamily="34" charset="0"/>
              <a:buChar char="•"/>
            </a:pPr>
            <a:r>
              <a:rPr lang="en-GB" dirty="0"/>
              <a:t>Pixel Scale: 0.54 </a:t>
            </a:r>
            <a:r>
              <a:rPr lang="en-GB" dirty="0" err="1"/>
              <a:t>arcsec</a:t>
            </a:r>
            <a:r>
              <a:rPr lang="en-GB" dirty="0"/>
              <a:t>/pixel </a:t>
            </a:r>
            <a:endParaRPr lang="en-GB" dirty="0" smtClean="0"/>
          </a:p>
          <a:p>
            <a:pPr marL="285750" indent="-285750">
              <a:buFont typeface="Arial" pitchFamily="34" charset="0"/>
              <a:buChar char="•"/>
            </a:pPr>
            <a:r>
              <a:rPr lang="en-GB" dirty="0" smtClean="0"/>
              <a:t>Field </a:t>
            </a:r>
            <a:r>
              <a:rPr lang="en-GB" dirty="0"/>
              <a:t>of view 9.2 x 9.2 </a:t>
            </a:r>
            <a:r>
              <a:rPr lang="en-GB" dirty="0" err="1"/>
              <a:t>arcmin</a:t>
            </a:r>
            <a:r>
              <a:rPr lang="en-GB" dirty="0"/>
              <a:t> (11 </a:t>
            </a:r>
            <a:r>
              <a:rPr lang="en-GB" dirty="0" err="1"/>
              <a:t>arcmin</a:t>
            </a:r>
            <a:r>
              <a:rPr lang="en-GB" dirty="0"/>
              <a:t> </a:t>
            </a:r>
            <a:r>
              <a:rPr lang="en-GB" dirty="0" err="1"/>
              <a:t>unvignetted</a:t>
            </a:r>
            <a:r>
              <a:rPr lang="en-GB" dirty="0"/>
              <a:t> circle</a:t>
            </a:r>
            <a:r>
              <a:rPr lang="en-GB" dirty="0" smtClean="0"/>
              <a:t>)</a:t>
            </a:r>
          </a:p>
          <a:p>
            <a:pPr marL="285750" indent="-285750">
              <a:buFont typeface="Arial" pitchFamily="34" charset="0"/>
              <a:buChar char="•"/>
            </a:pPr>
            <a:r>
              <a:rPr lang="en-GB" dirty="0"/>
              <a:t>No readout overhead.</a:t>
            </a:r>
          </a:p>
          <a:p>
            <a:pPr marL="342900" indent="-342900">
              <a:buFont typeface="Arial" pitchFamily="34" charset="0"/>
              <a:buChar char="•"/>
            </a:pPr>
            <a:r>
              <a:rPr lang="en-GB" dirty="0"/>
              <a:t>Minimum exposure Time 1.5 seconds (1x1 binning</a:t>
            </a:r>
            <a:r>
              <a:rPr lang="en-GB" dirty="0" smtClean="0"/>
              <a:t>) or  0.8 seconds (2x2 binning)</a:t>
            </a:r>
            <a:endParaRPr lang="en-GB" dirty="0"/>
          </a:p>
          <a:p>
            <a:pPr marL="342900" indent="-342900">
              <a:buFont typeface="Arial" pitchFamily="34" charset="0"/>
              <a:buChar char="•"/>
            </a:pPr>
            <a:r>
              <a:rPr lang="en-GB" dirty="0"/>
              <a:t>Saturation Limit </a:t>
            </a:r>
            <a:r>
              <a:rPr lang="en-GB" dirty="0" smtClean="0"/>
              <a:t>20,000 counts</a:t>
            </a:r>
            <a:r>
              <a:rPr lang="en-GB" dirty="0"/>
              <a:t>(1x1 binning) </a:t>
            </a:r>
            <a:r>
              <a:rPr lang="en-GB" dirty="0" smtClean="0"/>
              <a:t>or 40,000 </a:t>
            </a:r>
            <a:r>
              <a:rPr lang="en-GB" dirty="0"/>
              <a:t>counts(2x2 binning) </a:t>
            </a:r>
          </a:p>
          <a:p>
            <a:pPr marL="342900" indent="-342900">
              <a:buFont typeface="Arial" pitchFamily="34" charset="0"/>
              <a:buChar char="•"/>
            </a:pPr>
            <a:r>
              <a:rPr lang="en-GB" dirty="0"/>
              <a:t>Gain (2x2 binning) 2.3 electrons/count</a:t>
            </a:r>
          </a:p>
          <a:p>
            <a:pPr marL="342900" indent="-342900">
              <a:buFont typeface="Arial" pitchFamily="34" charset="0"/>
              <a:buChar char="•"/>
            </a:pPr>
            <a:r>
              <a:rPr lang="en-GB" dirty="0"/>
              <a:t>Read noise (2x2 binning) 10 electrons</a:t>
            </a:r>
          </a:p>
          <a:p>
            <a:pPr marL="342900" indent="-342900">
              <a:buFont typeface="Arial" pitchFamily="34" charset="0"/>
              <a:buChar char="•"/>
            </a:pPr>
            <a:r>
              <a:rPr lang="en-GB" dirty="0"/>
              <a:t>Mean dark current (2x2 binning) 0.0143 </a:t>
            </a:r>
            <a:r>
              <a:rPr lang="en-GB" dirty="0" smtClean="0"/>
              <a:t>counts/sec</a:t>
            </a:r>
            <a:endParaRPr lang="en-GB" dirty="0"/>
          </a:p>
        </p:txBody>
      </p:sp>
      <p:sp>
        <p:nvSpPr>
          <p:cNvPr id="7" name="Rectangle 6"/>
          <p:cNvSpPr/>
          <p:nvPr/>
        </p:nvSpPr>
        <p:spPr>
          <a:xfrm>
            <a:off x="7200290" y="4941168"/>
            <a:ext cx="1943709" cy="1815882"/>
          </a:xfrm>
          <a:prstGeom prst="rect">
            <a:avLst/>
          </a:prstGeom>
        </p:spPr>
        <p:txBody>
          <a:bodyPr wrap="square">
            <a:spAutoFit/>
          </a:bodyPr>
          <a:lstStyle/>
          <a:p>
            <a:pPr algn="r"/>
            <a:r>
              <a:rPr lang="en-GB" sz="1600" dirty="0" smtClean="0"/>
              <a:t>For a full specification and more info you can visit: </a:t>
            </a:r>
            <a:r>
              <a:rPr lang="en-GB" sz="1600" dirty="0">
                <a:hlinkClick r:id="rId5"/>
              </a:rPr>
              <a:t>http://telescope.livjm.ac.uk/Info/TelInst/Inst/RISE/</a:t>
            </a:r>
            <a:endParaRPr lang="en-GB" sz="1600" dirty="0"/>
          </a:p>
        </p:txBody>
      </p:sp>
    </p:spTree>
    <p:extLst>
      <p:ext uri="{BB962C8B-B14F-4D97-AF65-F5344CB8AC3E}">
        <p14:creationId xmlns:p14="http://schemas.microsoft.com/office/powerpoint/2010/main" val="4199778849"/>
      </p:ext>
    </p:extLst>
  </p:cSld>
  <p:clrMapOvr>
    <a:masterClrMapping/>
  </p:clrMapOvr>
  <mc:AlternateContent xmlns:mc="http://schemas.openxmlformats.org/markup-compatibility/2006" xmlns:p14="http://schemas.microsoft.com/office/powerpoint/2010/main">
    <mc:Choice Requires="p14">
      <p:transition spd="slow">
        <p14:flash/>
        <p:sndAc>
          <p:stSnd>
            <p:snd r:embed="rId3" name="suction.wav"/>
          </p:stSnd>
        </p:sndAc>
      </p:transition>
    </mc:Choice>
    <mc:Fallback xmlns="">
      <p:transition spd="slow">
        <p:fade/>
        <p:sndAc>
          <p:stSnd>
            <p:snd r:embed="rId6"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3" presetClass="exit" presetSubtype="32" fill="hold" nodeType="clickEffect">
                                  <p:stCondLst>
                                    <p:cond delay="0"/>
                                  </p:stCondLst>
                                  <p:childTnLst>
                                    <p:anim calcmode="lin" valueType="num">
                                      <p:cBhvr>
                                        <p:cTn id="33" dur="500"/>
                                        <p:tgtEl>
                                          <p:spTgt spid="5"/>
                                        </p:tgtEl>
                                        <p:attrNameLst>
                                          <p:attrName>ppt_w</p:attrName>
                                        </p:attrNameLst>
                                      </p:cBhvr>
                                      <p:tavLst>
                                        <p:tav tm="0">
                                          <p:val>
                                            <p:strVal val="ppt_w"/>
                                          </p:val>
                                        </p:tav>
                                        <p:tav tm="100000">
                                          <p:val>
                                            <p:fltVal val="0"/>
                                          </p:val>
                                        </p:tav>
                                      </p:tavLst>
                                    </p:anim>
                                    <p:anim calcmode="lin" valueType="num">
                                      <p:cBhvr>
                                        <p:cTn id="34" dur="500"/>
                                        <p:tgtEl>
                                          <p:spTgt spid="5"/>
                                        </p:tgtEl>
                                        <p:attrNameLst>
                                          <p:attrName>ppt_h</p:attrName>
                                        </p:attrNameLst>
                                      </p:cBhvr>
                                      <p:tavLst>
                                        <p:tav tm="0">
                                          <p:val>
                                            <p:strVal val="ppt_h"/>
                                          </p:val>
                                        </p:tav>
                                        <p:tav tm="100000">
                                          <p:val>
                                            <p:fltVal val="0"/>
                                          </p:val>
                                        </p:tav>
                                      </p:tavLst>
                                    </p:anim>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53" presetClass="exit" presetSubtype="32" fill="hold" grpId="1" nodeType="withEffect">
                                  <p:stCondLst>
                                    <p:cond delay="0"/>
                                  </p:stCondLst>
                                  <p:childTnLst>
                                    <p:anim calcmode="lin" valueType="num">
                                      <p:cBhvr>
                                        <p:cTn id="38" dur="500"/>
                                        <p:tgtEl>
                                          <p:spTgt spid="2"/>
                                        </p:tgtEl>
                                        <p:attrNameLst>
                                          <p:attrName>ppt_w</p:attrName>
                                        </p:attrNameLst>
                                      </p:cBhvr>
                                      <p:tavLst>
                                        <p:tav tm="0">
                                          <p:val>
                                            <p:strVal val="ppt_w"/>
                                          </p:val>
                                        </p:tav>
                                        <p:tav tm="100000">
                                          <p:val>
                                            <p:fltVal val="0"/>
                                          </p:val>
                                        </p:tav>
                                      </p:tavLst>
                                    </p:anim>
                                    <p:anim calcmode="lin" valueType="num">
                                      <p:cBhvr>
                                        <p:cTn id="39" dur="500"/>
                                        <p:tgtEl>
                                          <p:spTgt spid="2"/>
                                        </p:tgtEl>
                                        <p:attrNameLst>
                                          <p:attrName>ppt_h</p:attrName>
                                        </p:attrNameLst>
                                      </p:cBhvr>
                                      <p:tavLst>
                                        <p:tav tm="0">
                                          <p:val>
                                            <p:strVal val="ppt_h"/>
                                          </p:val>
                                        </p:tav>
                                        <p:tav tm="100000">
                                          <p:val>
                                            <p:fltVal val="0"/>
                                          </p:val>
                                        </p:tav>
                                      </p:tavLst>
                                    </p:anim>
                                    <p:animEffect transition="out" filter="fade">
                                      <p:cBhvr>
                                        <p:cTn id="40" dur="500"/>
                                        <p:tgtEl>
                                          <p:spTgt spid="2"/>
                                        </p:tgtEl>
                                      </p:cBhvr>
                                    </p:animEffect>
                                    <p:set>
                                      <p:cBhvr>
                                        <p:cTn id="41" dur="1" fill="hold">
                                          <p:stCondLst>
                                            <p:cond delay="499"/>
                                          </p:stCondLst>
                                        </p:cTn>
                                        <p:tgtEl>
                                          <p:spTgt spid="2"/>
                                        </p:tgtEl>
                                        <p:attrNameLst>
                                          <p:attrName>style.visibility</p:attrName>
                                        </p:attrNameLst>
                                      </p:cBhvr>
                                      <p:to>
                                        <p:strVal val="hidden"/>
                                      </p:to>
                                    </p:set>
                                  </p:childTnLst>
                                </p:cTn>
                              </p:par>
                              <p:par>
                                <p:cTn id="42" presetID="53" presetClass="exit" presetSubtype="32" fill="hold" grpId="1" nodeType="withEffect">
                                  <p:stCondLst>
                                    <p:cond delay="0"/>
                                  </p:stCondLst>
                                  <p:childTnLst>
                                    <p:anim calcmode="lin" valueType="num">
                                      <p:cBhvr>
                                        <p:cTn id="43" dur="500"/>
                                        <p:tgtEl>
                                          <p:spTgt spid="3"/>
                                        </p:tgtEl>
                                        <p:attrNameLst>
                                          <p:attrName>ppt_w</p:attrName>
                                        </p:attrNameLst>
                                      </p:cBhvr>
                                      <p:tavLst>
                                        <p:tav tm="0">
                                          <p:val>
                                            <p:strVal val="ppt_w"/>
                                          </p:val>
                                        </p:tav>
                                        <p:tav tm="100000">
                                          <p:val>
                                            <p:fltVal val="0"/>
                                          </p:val>
                                        </p:tav>
                                      </p:tavLst>
                                    </p:anim>
                                    <p:anim calcmode="lin" valueType="num">
                                      <p:cBhvr>
                                        <p:cTn id="44" dur="500"/>
                                        <p:tgtEl>
                                          <p:spTgt spid="3"/>
                                        </p:tgtEl>
                                        <p:attrNameLst>
                                          <p:attrName>ppt_h</p:attrName>
                                        </p:attrNameLst>
                                      </p:cBhvr>
                                      <p:tavLst>
                                        <p:tav tm="0">
                                          <p:val>
                                            <p:strVal val="ppt_h"/>
                                          </p:val>
                                        </p:tav>
                                        <p:tav tm="100000">
                                          <p:val>
                                            <p:fltVal val="0"/>
                                          </p:val>
                                        </p:tav>
                                      </p:tavLst>
                                    </p:anim>
                                    <p:animEffect transition="out" filter="fade">
                                      <p:cBhvr>
                                        <p:cTn id="45" dur="500"/>
                                        <p:tgtEl>
                                          <p:spTgt spid="3"/>
                                        </p:tgtEl>
                                      </p:cBhvr>
                                    </p:animEffect>
                                    <p:set>
                                      <p:cBhvr>
                                        <p:cTn id="46" dur="1" fill="hold">
                                          <p:stCondLst>
                                            <p:cond delay="499"/>
                                          </p:stCondLst>
                                        </p:cTn>
                                        <p:tgtEl>
                                          <p:spTgt spid="3"/>
                                        </p:tgtEl>
                                        <p:attrNameLst>
                                          <p:attrName>style.visibility</p:attrName>
                                        </p:attrNameLst>
                                      </p:cBhvr>
                                      <p:to>
                                        <p:strVal val="hidden"/>
                                      </p:to>
                                    </p:set>
                                  </p:childTnLst>
                                </p:cTn>
                              </p:par>
                              <p:par>
                                <p:cTn id="47" presetID="53" presetClass="exit" presetSubtype="32" fill="hold" grpId="1" nodeType="withEffect">
                                  <p:stCondLst>
                                    <p:cond delay="0"/>
                                  </p:stCondLst>
                                  <p:childTnLst>
                                    <p:anim calcmode="lin" valueType="num">
                                      <p:cBhvr>
                                        <p:cTn id="48" dur="500"/>
                                        <p:tgtEl>
                                          <p:spTgt spid="4"/>
                                        </p:tgtEl>
                                        <p:attrNameLst>
                                          <p:attrName>ppt_w</p:attrName>
                                        </p:attrNameLst>
                                      </p:cBhvr>
                                      <p:tavLst>
                                        <p:tav tm="0">
                                          <p:val>
                                            <p:strVal val="ppt_w"/>
                                          </p:val>
                                        </p:tav>
                                        <p:tav tm="100000">
                                          <p:val>
                                            <p:fltVal val="0"/>
                                          </p:val>
                                        </p:tav>
                                      </p:tavLst>
                                    </p:anim>
                                    <p:anim calcmode="lin" valueType="num">
                                      <p:cBhvr>
                                        <p:cTn id="49" dur="500"/>
                                        <p:tgtEl>
                                          <p:spTgt spid="4"/>
                                        </p:tgtEl>
                                        <p:attrNameLst>
                                          <p:attrName>ppt_h</p:attrName>
                                        </p:attrNameLst>
                                      </p:cBhvr>
                                      <p:tavLst>
                                        <p:tav tm="0">
                                          <p:val>
                                            <p:strVal val="ppt_h"/>
                                          </p:val>
                                        </p:tav>
                                        <p:tav tm="100000">
                                          <p:val>
                                            <p:fltVal val="0"/>
                                          </p:val>
                                        </p:tav>
                                      </p:tavLst>
                                    </p:anim>
                                    <p:animEffect transition="out" filter="fad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53" presetClass="exit" presetSubtype="32" fill="hold" grpId="1" nodeType="withEffect">
                                  <p:stCondLst>
                                    <p:cond delay="0"/>
                                  </p:stCondLst>
                                  <p:childTnLst>
                                    <p:anim calcmode="lin" valueType="num">
                                      <p:cBhvr>
                                        <p:cTn id="53" dur="500"/>
                                        <p:tgtEl>
                                          <p:spTgt spid="7"/>
                                        </p:tgtEl>
                                        <p:attrNameLst>
                                          <p:attrName>ppt_w</p:attrName>
                                        </p:attrNameLst>
                                      </p:cBhvr>
                                      <p:tavLst>
                                        <p:tav tm="0">
                                          <p:val>
                                            <p:strVal val="ppt_w"/>
                                          </p:val>
                                        </p:tav>
                                        <p:tav tm="100000">
                                          <p:val>
                                            <p:fltVal val="0"/>
                                          </p:val>
                                        </p:tav>
                                      </p:tavLst>
                                    </p:anim>
                                    <p:anim calcmode="lin" valueType="num">
                                      <p:cBhvr>
                                        <p:cTn id="54" dur="500"/>
                                        <p:tgtEl>
                                          <p:spTgt spid="7"/>
                                        </p:tgtEl>
                                        <p:attrNameLst>
                                          <p:attrName>ppt_h</p:attrName>
                                        </p:attrNameLst>
                                      </p:cBhvr>
                                      <p:tavLst>
                                        <p:tav tm="0">
                                          <p:val>
                                            <p:strVal val="ppt_h"/>
                                          </p:val>
                                        </p:tav>
                                        <p:tav tm="100000">
                                          <p:val>
                                            <p:fltVal val="0"/>
                                          </p:val>
                                        </p:tav>
                                      </p:tavLst>
                                    </p:anim>
                                    <p:animEffect transition="out" filter="fade">
                                      <p:cBhvr>
                                        <p:cTn id="55" dur="500"/>
                                        <p:tgtEl>
                                          <p:spTgt spid="7"/>
                                        </p:tgtEl>
                                      </p:cBhvr>
                                    </p:animEffect>
                                    <p:set>
                                      <p:cBhvr>
                                        <p:cTn id="5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7" grpId="0"/>
      <p:bldP spid="7"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4" y="2762136"/>
            <a:ext cx="3619192" cy="3619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76" y="2702855"/>
            <a:ext cx="3619192" cy="363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Subtitle 2"/>
          <p:cNvSpPr txBox="1">
            <a:spLocks/>
          </p:cNvSpPr>
          <p:nvPr/>
        </p:nvSpPr>
        <p:spPr>
          <a:xfrm>
            <a:off x="-234171" y="-105924"/>
            <a:ext cx="2789947" cy="1008112"/>
          </a:xfrm>
          <a:prstGeom prst="rect">
            <a:avLst/>
          </a:prstGeom>
          <a:solidFill>
            <a:schemeClr val="tx1">
              <a:lumMod val="65000"/>
              <a:alpha val="34000"/>
            </a:schemeClr>
          </a:solidFill>
          <a:ln w="44450" cap="sq" cmpd="sng">
            <a:solidFill>
              <a:schemeClr val="tx1"/>
            </a:solidFill>
            <a:prstDash val="solid"/>
            <a:round/>
          </a:ln>
        </p:spPr>
        <p:txBody>
          <a:bodyPr vert="horz" lIns="91440" tIns="45720" rIns="91440" bIns="45720" rtlCol="0">
            <a:normAutofit/>
            <a:scene3d>
              <a:camera prst="orthographicFront"/>
              <a:lightRig rig="soft" dir="t">
                <a:rot lat="0" lon="0" rev="10800000"/>
              </a:lightRig>
            </a:scene3d>
            <a:sp3d extrusionH="57150">
              <a:bevelT w="27940" h="12700" prst="softRound"/>
              <a:contourClr>
                <a:srgbClr val="DDDDDD"/>
              </a:contourClr>
            </a:sp3d>
          </a:bodyPr>
          <a:lstStyle>
            <a:lvl1pPr marL="0" indent="0" algn="l" defTabSz="914400" rtl="0" eaLnBrk="1" latinLnBrk="0" hangingPunct="1">
              <a:spcBef>
                <a:spcPts val="1200"/>
              </a:spcBef>
              <a:spcAft>
                <a:spcPts val="0"/>
              </a:spcAft>
              <a:buClr>
                <a:schemeClr val="accent5"/>
              </a:buClr>
              <a:buFont typeface="Arial" pitchFamily="34" charset="0"/>
              <a:buNone/>
              <a:defRPr sz="2000" b="0" i="1" kern="1200" cap="none" spc="120" baseline="0">
                <a:solidFill>
                  <a:schemeClr val="tx1"/>
                </a:solidFill>
                <a:latin typeface="+mn-lt"/>
                <a:ea typeface="+mn-ea"/>
                <a:cs typeface="Tahoma" pitchFamily="34" charset="0"/>
              </a:defRPr>
            </a:lvl1pPr>
            <a:lvl2pPr marL="457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2pPr>
            <a:lvl3pPr marL="914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3pPr>
            <a:lvl4pPr marL="1371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4pPr>
            <a:lvl5pPr marL="18288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Tahoma" pitchFamily="34" charset="0"/>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endParaRPr lang="en-GB" b="1" spc="150" dirty="0">
              <a:ln w="11430"/>
              <a:solidFill>
                <a:srgbClr val="F8F8F8"/>
              </a:solidFill>
              <a:effectLst>
                <a:glow rad="38100">
                  <a:schemeClr val="accent1">
                    <a:alpha val="76000"/>
                  </a:schemeClr>
                </a:glow>
                <a:innerShdw blurRad="63500" dist="50800" dir="16200000">
                  <a:prstClr val="black">
                    <a:alpha val="50000"/>
                  </a:prstClr>
                </a:innerShdw>
              </a:effectLst>
            </a:endParaRPr>
          </a:p>
        </p:txBody>
      </p:sp>
      <p:sp>
        <p:nvSpPr>
          <p:cNvPr id="9" name="Subtitle 2"/>
          <p:cNvSpPr>
            <a:spLocks noGrp="1"/>
          </p:cNvSpPr>
          <p:nvPr>
            <p:ph type="subTitle" idx="1"/>
          </p:nvPr>
        </p:nvSpPr>
        <p:spPr>
          <a:xfrm>
            <a:off x="-36497" y="6540080"/>
            <a:ext cx="5616624" cy="360396"/>
          </a:xfrm>
          <a:solidFill>
            <a:schemeClr val="tx1">
              <a:lumMod val="65000"/>
              <a:alpha val="34000"/>
            </a:schemeClr>
          </a:solidFill>
          <a:ln w="47625" cap="sq" cmpd="sng">
            <a:solidFill>
              <a:schemeClr val="tx1"/>
            </a:solidFill>
            <a:prstDash val="solid"/>
            <a:round/>
          </a:ln>
        </p:spPr>
        <p:txBody>
          <a:bodyPr>
            <a:normAutofit fontScale="92500" lnSpcReduction="10000"/>
            <a:scene3d>
              <a:camera prst="orthographicFront"/>
              <a:lightRig rig="soft" dir="t">
                <a:rot lat="0" lon="0" rev="10800000"/>
              </a:lightRig>
            </a:scene3d>
            <a:sp3d extrusionH="57150">
              <a:bevelT w="27940" h="12700" prst="softRound"/>
              <a:contourClr>
                <a:srgbClr val="DDDDDD"/>
              </a:contourClr>
            </a:sp3d>
          </a:bodyPr>
          <a:lstStyle/>
          <a:p>
            <a:r>
              <a:rPr lang="en-GB" b="1" spc="150" dirty="0" smtClean="0">
                <a:ln w="11430"/>
                <a:solidFill>
                  <a:srgbClr val="F8F8F8"/>
                </a:solidFill>
                <a:effectLst>
                  <a:glow rad="38100">
                    <a:schemeClr val="accent1">
                      <a:alpha val="76000"/>
                    </a:schemeClr>
                  </a:glow>
                  <a:innerShdw blurRad="63500" dist="50800" dir="16200000">
                    <a:prstClr val="black">
                      <a:alpha val="50000"/>
                    </a:prstClr>
                  </a:innerShdw>
                </a:effectLst>
              </a:rPr>
              <a:t>Group B Presentation-Transit of HAT-P-5</a:t>
            </a:r>
            <a:endParaRPr lang="en-GB" b="1" spc="150" dirty="0">
              <a:ln w="11430"/>
              <a:solidFill>
                <a:srgbClr val="F8F8F8"/>
              </a:solidFill>
              <a:effectLst>
                <a:glow rad="38100">
                  <a:schemeClr val="accent1">
                    <a:alpha val="76000"/>
                  </a:schemeClr>
                </a:glow>
                <a:innerShdw blurRad="63500" dist="50800" dir="16200000">
                  <a:prstClr val="black">
                    <a:alpha val="50000"/>
                  </a:prstClr>
                </a:innerShdw>
              </a:effectLst>
            </a:endParaRPr>
          </a:p>
        </p:txBody>
      </p:sp>
      <p:sp>
        <p:nvSpPr>
          <p:cNvPr id="12" name="Rectangle 11"/>
          <p:cNvSpPr/>
          <p:nvPr/>
        </p:nvSpPr>
        <p:spPr>
          <a:xfrm>
            <a:off x="5255" y="0"/>
            <a:ext cx="4710762" cy="830997"/>
          </a:xfrm>
          <a:prstGeom prst="rect">
            <a:avLst/>
          </a:prstGeom>
        </p:spPr>
        <p:txBody>
          <a:bodyPr wrap="square">
            <a:spAutoFit/>
          </a:bodyPr>
          <a:lstStyle/>
          <a:p>
            <a:r>
              <a:rPr lang="en-GB" sz="4800" b="1" u="sng" spc="150" dirty="0" smtClean="0">
                <a:ln w="11430"/>
                <a:solidFill>
                  <a:srgbClr val="F8F8F8"/>
                </a:solidFill>
                <a:effectLst>
                  <a:glow rad="38100">
                    <a:schemeClr val="accent1">
                      <a:alpha val="76000"/>
                    </a:schemeClr>
                  </a:glow>
                  <a:innerShdw blurRad="63500" dist="50800" dir="16200000">
                    <a:prstClr val="black">
                      <a:alpha val="50000"/>
                    </a:prstClr>
                  </a:innerShdw>
                </a:effectLst>
                <a:latin typeface="Arial" pitchFamily="34" charset="0"/>
                <a:cs typeface="Arial" pitchFamily="34" charset="0"/>
              </a:rPr>
              <a:t>Results</a:t>
            </a:r>
            <a:endParaRPr lang="en-GB" sz="4800" b="1" u="sng" spc="150" dirty="0">
              <a:ln w="11430"/>
              <a:solidFill>
                <a:srgbClr val="F8F8F8"/>
              </a:solidFill>
              <a:effectLst>
                <a:glow rad="38100">
                  <a:schemeClr val="accent1">
                    <a:alpha val="76000"/>
                  </a:schemeClr>
                </a:glow>
                <a:innerShdw blurRad="63500" dist="50800" dir="16200000">
                  <a:prstClr val="black">
                    <a:alpha val="50000"/>
                  </a:prstClr>
                </a:innerShdw>
              </a:effectLst>
              <a:latin typeface="Arial" pitchFamily="34" charset="0"/>
              <a:cs typeface="Arial" pitchFamily="34" charset="0"/>
            </a:endParaRPr>
          </a:p>
        </p:txBody>
      </p:sp>
      <p:sp>
        <p:nvSpPr>
          <p:cNvPr id="15" name="TextBox 14"/>
          <p:cNvSpPr txBox="1"/>
          <p:nvPr/>
        </p:nvSpPr>
        <p:spPr>
          <a:xfrm>
            <a:off x="869142" y="2241833"/>
            <a:ext cx="2910770" cy="461665"/>
          </a:xfrm>
          <a:prstGeom prst="rect">
            <a:avLst/>
          </a:prstGeom>
          <a:noFill/>
        </p:spPr>
        <p:txBody>
          <a:bodyPr wrap="square" rtlCol="0">
            <a:spAutoFit/>
          </a:bodyPr>
          <a:lstStyle/>
          <a:p>
            <a:r>
              <a:rPr lang="en-GB" sz="2400" dirty="0" smtClean="0"/>
              <a:t>Brightest ,23:25:22</a:t>
            </a:r>
            <a:endParaRPr lang="en-GB" sz="2400" dirty="0"/>
          </a:p>
        </p:txBody>
      </p:sp>
      <p:sp>
        <p:nvSpPr>
          <p:cNvPr id="16" name="TextBox 15"/>
          <p:cNvSpPr txBox="1"/>
          <p:nvPr/>
        </p:nvSpPr>
        <p:spPr>
          <a:xfrm>
            <a:off x="4769309" y="2247255"/>
            <a:ext cx="2922884" cy="461665"/>
          </a:xfrm>
          <a:prstGeom prst="rect">
            <a:avLst/>
          </a:prstGeom>
          <a:noFill/>
        </p:spPr>
        <p:txBody>
          <a:bodyPr wrap="square" rtlCol="0">
            <a:spAutoFit/>
          </a:bodyPr>
          <a:lstStyle/>
          <a:p>
            <a:r>
              <a:rPr lang="en-GB" sz="2400" dirty="0" smtClean="0">
                <a:solidFill>
                  <a:srgbClr val="E6E6E6"/>
                </a:solidFill>
              </a:rPr>
              <a:t>Dimmest, , </a:t>
            </a:r>
            <a:r>
              <a:rPr lang="en-GB" sz="2400" dirty="0" smtClean="0">
                <a:solidFill>
                  <a:schemeClr val="tx1">
                    <a:lumMod val="85000"/>
                  </a:schemeClr>
                </a:solidFill>
              </a:rPr>
              <a:t>01</a:t>
            </a:r>
            <a:r>
              <a:rPr lang="en-GB" sz="2400" dirty="0" smtClean="0">
                <a:solidFill>
                  <a:srgbClr val="E6E6E6"/>
                </a:solidFill>
              </a:rPr>
              <a:t>:25:48</a:t>
            </a:r>
            <a:endParaRPr lang="en-GB" sz="2400" dirty="0">
              <a:solidFill>
                <a:srgbClr val="E6E6E6"/>
              </a:solidFill>
            </a:endParaRPr>
          </a:p>
        </p:txBody>
      </p:sp>
      <p:sp>
        <p:nvSpPr>
          <p:cNvPr id="17" name="Oval 16"/>
          <p:cNvSpPr/>
          <p:nvPr/>
        </p:nvSpPr>
        <p:spPr>
          <a:xfrm>
            <a:off x="1067381" y="5617389"/>
            <a:ext cx="336267" cy="344794"/>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5076056" y="5545381"/>
            <a:ext cx="466586" cy="432048"/>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1000782" y="3917610"/>
            <a:ext cx="330858" cy="33162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5004048" y="4017038"/>
            <a:ext cx="394578" cy="37621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2502503" y="3324532"/>
            <a:ext cx="341305" cy="348641"/>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p:cNvSpPr/>
          <p:nvPr/>
        </p:nvSpPr>
        <p:spPr>
          <a:xfrm>
            <a:off x="6481678" y="3385141"/>
            <a:ext cx="394578" cy="40917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p:cNvSpPr txBox="1"/>
          <p:nvPr/>
        </p:nvSpPr>
        <p:spPr>
          <a:xfrm>
            <a:off x="7692193" y="44097"/>
            <a:ext cx="1447769" cy="1815882"/>
          </a:xfrm>
          <a:prstGeom prst="rect">
            <a:avLst/>
          </a:prstGeom>
          <a:noFill/>
        </p:spPr>
        <p:txBody>
          <a:bodyPr wrap="none" rtlCol="0">
            <a:spAutoFit/>
          </a:bodyPr>
          <a:lstStyle/>
          <a:p>
            <a:r>
              <a:rPr lang="en-GB" sz="2800" b="1" u="sng" dirty="0" smtClean="0"/>
              <a:t>Key;</a:t>
            </a:r>
          </a:p>
          <a:p>
            <a:r>
              <a:rPr lang="en-GB" sz="2800" dirty="0" smtClean="0">
                <a:solidFill>
                  <a:srgbClr val="FFFF00"/>
                </a:solidFill>
              </a:rPr>
              <a:t>HAT-P-5</a:t>
            </a:r>
          </a:p>
          <a:p>
            <a:r>
              <a:rPr lang="en-GB" sz="2800" dirty="0" smtClean="0">
                <a:solidFill>
                  <a:srgbClr val="92D050"/>
                </a:solidFill>
              </a:rPr>
              <a:t>C1</a:t>
            </a:r>
          </a:p>
          <a:p>
            <a:r>
              <a:rPr lang="en-GB" sz="2800" dirty="0" smtClean="0">
                <a:solidFill>
                  <a:srgbClr val="FF0000"/>
                </a:solidFill>
              </a:rPr>
              <a:t>C2</a:t>
            </a:r>
            <a:endParaRPr lang="en-GB" sz="2800" dirty="0">
              <a:solidFill>
                <a:srgbClr val="FF0000"/>
              </a:solidFill>
            </a:endParaRPr>
          </a:p>
        </p:txBody>
      </p:sp>
      <p:sp>
        <p:nvSpPr>
          <p:cNvPr id="24" name="TextBox 23"/>
          <p:cNvSpPr txBox="1"/>
          <p:nvPr/>
        </p:nvSpPr>
        <p:spPr>
          <a:xfrm>
            <a:off x="-13564" y="972381"/>
            <a:ext cx="7393875" cy="1200329"/>
          </a:xfrm>
          <a:prstGeom prst="rect">
            <a:avLst/>
          </a:prstGeom>
          <a:noFill/>
        </p:spPr>
        <p:txBody>
          <a:bodyPr wrap="square" rtlCol="0">
            <a:spAutoFit/>
          </a:bodyPr>
          <a:lstStyle/>
          <a:p>
            <a:r>
              <a:rPr lang="en-GB" sz="2400" dirty="0" smtClean="0"/>
              <a:t>In our investigation we  measured the  brightness of three stars, these stars are shown below when HAT-P-5 was at its brightest and dimmest points during the night:</a:t>
            </a:r>
            <a:endParaRPr lang="en-GB" sz="2400" dirty="0"/>
          </a:p>
        </p:txBody>
      </p:sp>
    </p:spTree>
    <p:extLst>
      <p:ext uri="{BB962C8B-B14F-4D97-AF65-F5344CB8AC3E}">
        <p14:creationId xmlns:p14="http://schemas.microsoft.com/office/powerpoint/2010/main" val="498016137"/>
      </p:ext>
    </p:extLst>
  </p:cSld>
  <p:clrMapOvr>
    <a:masterClrMapping/>
  </p:clrMapOvr>
  <mc:AlternateContent xmlns:mc="http://schemas.openxmlformats.org/markup-compatibility/2006" xmlns:p14="http://schemas.microsoft.com/office/powerpoint/2010/main">
    <mc:Choice Requires="p14">
      <p:transition spd="slow">
        <p14:flash/>
        <p:sndAc>
          <p:stSnd>
            <p:snd r:embed="rId2" name="suction.wav"/>
          </p:stSnd>
        </p:sndAc>
      </p:transition>
    </mc:Choice>
    <mc:Fallback xmlns="">
      <p:transition spd="slow">
        <p:fade/>
        <p:sndAc>
          <p:stSnd>
            <p:snd r:embed="rId6" name="suction.wav"/>
          </p:stSnd>
        </p:sndAc>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lar">
  <a:themeElements>
    <a:clrScheme name="Mylar">
      <a:dk1>
        <a:srgbClr val="000000"/>
      </a:dk1>
      <a:lt1>
        <a:srgbClr val="FFFFFF"/>
      </a:lt1>
      <a:dk2>
        <a:srgbClr val="656162"/>
      </a:dk2>
      <a:lt2>
        <a:srgbClr val="E0DACC"/>
      </a:lt2>
      <a:accent1>
        <a:srgbClr val="4A5A7A"/>
      </a:accent1>
      <a:accent2>
        <a:srgbClr val="F7BD40"/>
      </a:accent2>
      <a:accent3>
        <a:srgbClr val="975C00"/>
      </a:accent3>
      <a:accent4>
        <a:srgbClr val="754D41"/>
      </a:accent4>
      <a:accent5>
        <a:srgbClr val="838995"/>
      </a:accent5>
      <a:accent6>
        <a:srgbClr val="687B66"/>
      </a:accent6>
      <a:hlink>
        <a:srgbClr val="B5740B"/>
      </a:hlink>
      <a:folHlink>
        <a:srgbClr val="7483A0"/>
      </a:folHlink>
    </a:clrScheme>
    <a:fontScheme name="Mylar">
      <a:maj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ylar">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effectStyle>
        <a:effectStyle>
          <a:effectLst>
            <a:innerShdw blurRad="50800" dist="25400" dir="13500000">
              <a:srgbClr val="000000">
                <a:alpha val="75000"/>
              </a:srgbClr>
            </a:innerShdw>
            <a:outerShdw blurRad="50800" dist="25400" dir="5400000" rotWithShape="0">
              <a:srgbClr val="000000">
                <a:alpha val="50000"/>
              </a:srgbClr>
            </a:outerShdw>
          </a:effectLst>
          <a:scene3d>
            <a:camera prst="orthographicFront">
              <a:rot lat="0" lon="0" rev="0"/>
            </a:camera>
            <a:lightRig rig="threePt" dir="tl"/>
          </a:scene3d>
          <a:sp3d prstMaterial="dkEdge">
            <a:bevelT w="25400" h="508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tint val="100000"/>
                <a:shade val="30000"/>
                <a:alpha val="100000"/>
                <a:satMod val="255000"/>
                <a:lumMod val="100000"/>
              </a:schemeClr>
            </a:gs>
          </a:gsLst>
          <a:path path="circle">
            <a:fillToRect l="50000" t="-80000" r="50000" b="180000"/>
          </a:path>
        </a:gradFill>
        <a:blipFill rotWithShape="1">
          <a:blip xmlns:r="http://schemas.openxmlformats.org/officeDocument/2006/relationships" r:embed="rId1">
            <a:duotone>
              <a:schemeClr val="phClr">
                <a:lumMod val="80000"/>
              </a:schemeClr>
              <a:schemeClr val="phClr">
                <a:tint val="50000"/>
                <a:lumMod val="1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TC101790491[[fn=Mylar]]</Template>
  <TotalTime>796</TotalTime>
  <Words>746</Words>
  <Application>Microsoft Office PowerPoint</Application>
  <PresentationFormat>On-screen Show (4:3)</PresentationFormat>
  <Paragraphs>120</Paragraphs>
  <Slides>11</Slides>
  <Notes>8</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Mylar</vt:lpstr>
      <vt:lpstr>PowerPoint Presentation</vt:lpstr>
      <vt:lpstr>PowerPoint Presentation</vt:lpstr>
      <vt:lpstr>Extra Solar Planets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THANKYOU!</vt:lpstr>
    </vt:vector>
  </TitlesOfParts>
  <Company>LJMU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NSO</dc:creator>
  <cp:lastModifiedBy>Group B</cp:lastModifiedBy>
  <cp:revision>57</cp:revision>
  <dcterms:created xsi:type="dcterms:W3CDTF">2013-07-10T11:54:55Z</dcterms:created>
  <dcterms:modified xsi:type="dcterms:W3CDTF">2013-07-12T11:48:33Z</dcterms:modified>
</cp:coreProperties>
</file>